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7"/>
  </p:notesMasterIdLst>
  <p:sldIdLst>
    <p:sldId id="256" r:id="rId3"/>
    <p:sldId id="257" r:id="rId4"/>
    <p:sldId id="258" r:id="rId5"/>
    <p:sldId id="260" r:id="rId6"/>
    <p:sldId id="268" r:id="rId7"/>
    <p:sldId id="263" r:id="rId8"/>
    <p:sldId id="264" r:id="rId9"/>
    <p:sldId id="261" r:id="rId10"/>
    <p:sldId id="262" r:id="rId11"/>
    <p:sldId id="265" r:id="rId12"/>
    <p:sldId id="274" r:id="rId13"/>
    <p:sldId id="275" r:id="rId14"/>
    <p:sldId id="276" r:id="rId15"/>
    <p:sldId id="277" r:id="rId16"/>
    <p:sldId id="278" r:id="rId17"/>
    <p:sldId id="279" r:id="rId18"/>
    <p:sldId id="280" r:id="rId19"/>
    <p:sldId id="281" r:id="rId20"/>
    <p:sldId id="282" r:id="rId21"/>
    <p:sldId id="283" r:id="rId22"/>
    <p:sldId id="284" r:id="rId23"/>
    <p:sldId id="270" r:id="rId24"/>
    <p:sldId id="266"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6C89E-A90F-4ADC-9C43-E2A404A5D647}" name="Laws-Chapman Colette" initials="LCC" userId="S::Colette.Laws-Chapman@gstt.nhs.uk::63b731e0-5067-404b-82cf-ebd6894a83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DE8"/>
    <a:srgbClr val="2F2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94"/>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22306-8CD4-F449-BDB8-A397DB79A5AF}"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694CB-FED5-3444-A4E9-07EE0FCD45DE}" type="slidenum">
              <a:rPr lang="en-US" smtClean="0"/>
              <a:t>‹#›</a:t>
            </a:fld>
            <a:endParaRPr lang="en-US"/>
          </a:p>
        </p:txBody>
      </p:sp>
    </p:spTree>
    <p:extLst>
      <p:ext uri="{BB962C8B-B14F-4D97-AF65-F5344CB8AC3E}">
        <p14:creationId xmlns:p14="http://schemas.microsoft.com/office/powerpoint/2010/main" val="254717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Membership &amp; Finance reports  2021-2022</a:t>
            </a:r>
          </a:p>
          <a:p>
            <a:r>
              <a:rPr lang="en-GB" dirty="0">
                <a:solidFill>
                  <a:schemeClr val="tx1"/>
                </a:solidFill>
              </a:rPr>
              <a:t>Question and answer session – please put questions in the chat or save them for later </a:t>
            </a:r>
          </a:p>
          <a:p>
            <a:endParaRPr lang="en-US" dirty="0"/>
          </a:p>
        </p:txBody>
      </p:sp>
      <p:sp>
        <p:nvSpPr>
          <p:cNvPr id="4" name="Slide Number Placeholder 3"/>
          <p:cNvSpPr>
            <a:spLocks noGrp="1"/>
          </p:cNvSpPr>
          <p:nvPr>
            <p:ph type="sldNum" sz="quarter" idx="5"/>
          </p:nvPr>
        </p:nvSpPr>
        <p:spPr/>
        <p:txBody>
          <a:bodyPr/>
          <a:lstStyle/>
          <a:p>
            <a:fld id="{69F694CB-FED5-3444-A4E9-07EE0FCD45DE}" type="slidenum">
              <a:rPr lang="en-US" smtClean="0"/>
              <a:t>1</a:t>
            </a:fld>
            <a:endParaRPr lang="en-US"/>
          </a:p>
        </p:txBody>
      </p:sp>
    </p:spTree>
    <p:extLst>
      <p:ext uri="{BB962C8B-B14F-4D97-AF65-F5344CB8AC3E}">
        <p14:creationId xmlns:p14="http://schemas.microsoft.com/office/powerpoint/2010/main" val="8113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Dr Michael Moneypenny (President of </a:t>
            </a:r>
            <a:r>
              <a:rPr lang="en-GB" dirty="0" err="1"/>
              <a:t>ASPiH</a:t>
            </a:r>
            <a:r>
              <a:rPr lang="en-GB" dirty="0"/>
              <a:t> 2020 – 2022)</a:t>
            </a:r>
          </a:p>
          <a:p>
            <a:r>
              <a:rPr lang="en-GB" dirty="0"/>
              <a:t>It has been a privilege to have been the President of </a:t>
            </a:r>
            <a:r>
              <a:rPr lang="en-GB" dirty="0" err="1"/>
              <a:t>ASPiH</a:t>
            </a:r>
            <a:r>
              <a:rPr lang="en-GB" dirty="0"/>
              <a:t> for the past couple of years but in November 2022 the time came to step down and hand over the baton to Colette Laws-Chapman who I have no doubt that with her passion and enthusiasm will do a fantastic job in her new role. </a:t>
            </a:r>
          </a:p>
          <a:p>
            <a:r>
              <a:rPr lang="en-GB" dirty="0"/>
              <a:t>We have seen our membership of the Association grow and as an Exec we have ensured that our member benefits have remained current and of interest to our members, we introduced many events including the monthly Journal Club, Twitter Chats and Webinars which continue to be well received and attended. </a:t>
            </a:r>
          </a:p>
          <a:p>
            <a:r>
              <a:rPr lang="en-GB" dirty="0"/>
              <a:t>It has been our pleasure to accredit many organisations and see the accreditation visit move to online, we have congratulated organisations from the UK, including Bristol &amp; </a:t>
            </a:r>
            <a:r>
              <a:rPr lang="en-GB" dirty="0" err="1"/>
              <a:t>Weston-super-mare</a:t>
            </a:r>
            <a:r>
              <a:rPr lang="en-GB" dirty="0"/>
              <a:t> and internationally, including the Hong Kong School of Nursing. The individual accreditations continue to grow and we have accredited more members over the past year!</a:t>
            </a:r>
          </a:p>
          <a:p>
            <a:r>
              <a:rPr lang="en-GB" dirty="0" err="1"/>
              <a:t>ASPiH</a:t>
            </a:r>
            <a:r>
              <a:rPr lang="en-GB" dirty="0"/>
              <a:t> are proud to be accredited to award Science Council Recognition to the technical community and this is an area we continue to build on as an organisation. </a:t>
            </a:r>
          </a:p>
          <a:p>
            <a:r>
              <a:rPr lang="en-GB" dirty="0"/>
              <a:t>I am excited for the future ahead as we collaborate, network and learn from our wonderful simulation community! </a:t>
            </a:r>
          </a:p>
          <a:p>
            <a:r>
              <a:rPr lang="en-GB" dirty="0"/>
              <a:t>I would like to finish off by saying thank you to all the Executive Members who work tirelessly to ensure we continue to support simulation-based practice in all its guises, and to all of you, the </a:t>
            </a:r>
            <a:r>
              <a:rPr lang="en-GB" dirty="0" err="1"/>
              <a:t>ASPiH</a:t>
            </a:r>
            <a:r>
              <a:rPr lang="en-GB" dirty="0"/>
              <a:t> members, for working every day to help the lives and wellbeing of health and care staff as well as the people those staff look after. </a:t>
            </a:r>
          </a:p>
          <a:p>
            <a:endParaRPr lang="en-US" dirty="0"/>
          </a:p>
        </p:txBody>
      </p:sp>
      <p:sp>
        <p:nvSpPr>
          <p:cNvPr id="4" name="Slide Number Placeholder 3"/>
          <p:cNvSpPr>
            <a:spLocks noGrp="1"/>
          </p:cNvSpPr>
          <p:nvPr>
            <p:ph type="sldNum" sz="quarter" idx="5"/>
          </p:nvPr>
        </p:nvSpPr>
        <p:spPr/>
        <p:txBody>
          <a:bodyPr/>
          <a:lstStyle/>
          <a:p>
            <a:fld id="{69F694CB-FED5-3444-A4E9-07EE0FCD45DE}" type="slidenum">
              <a:rPr lang="en-US" smtClean="0"/>
              <a:t>2</a:t>
            </a:fld>
            <a:endParaRPr lang="en-US"/>
          </a:p>
        </p:txBody>
      </p:sp>
    </p:spTree>
    <p:extLst>
      <p:ext uri="{BB962C8B-B14F-4D97-AF65-F5344CB8AC3E}">
        <p14:creationId xmlns:p14="http://schemas.microsoft.com/office/powerpoint/2010/main" val="122706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48D16-FBE8-DB4D-B839-BC96D9E18A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19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lvl1pPr>
              <a:defRPr sz="1400" b="1"/>
            </a:lvl1pPr>
          </a:lstStyle>
          <a:p>
            <a:r>
              <a:rPr lang="en-US" dirty="0"/>
              <a:t>@ASPiHUK </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8B451219-4F81-012A-334B-03FB231509E2}"/>
              </a:ext>
            </a:extLst>
          </p:cNvPr>
          <p:cNvPicPr>
            <a:picLocks noChangeAspect="1"/>
          </p:cNvPicPr>
          <p:nvPr userDrawn="1"/>
        </p:nvPicPr>
        <p:blipFill>
          <a:blip r:embed="rId2"/>
          <a:stretch>
            <a:fillRect/>
          </a:stretch>
        </p:blipFill>
        <p:spPr>
          <a:xfrm>
            <a:off x="8614956" y="94040"/>
            <a:ext cx="3493311" cy="1536325"/>
          </a:xfrm>
          <a:prstGeom prst="rect">
            <a:avLst/>
          </a:prstGeom>
        </p:spPr>
      </p:pic>
      <p:pic>
        <p:nvPicPr>
          <p:cNvPr id="9" name="Picture 8">
            <a:extLst>
              <a:ext uri="{FF2B5EF4-FFF2-40B4-BE49-F238E27FC236}">
                <a16:creationId xmlns:a16="http://schemas.microsoft.com/office/drawing/2014/main" id="{8E2B63CA-F719-1D34-86CE-A9D872274E52}"/>
              </a:ext>
            </a:extLst>
          </p:cNvPr>
          <p:cNvPicPr>
            <a:picLocks noChangeAspect="1"/>
          </p:cNvPicPr>
          <p:nvPr userDrawn="1"/>
        </p:nvPicPr>
        <p:blipFill>
          <a:blip r:embed="rId3"/>
          <a:stretch>
            <a:fillRect/>
          </a:stretch>
        </p:blipFill>
        <p:spPr>
          <a:xfrm>
            <a:off x="4343493" y="6130437"/>
            <a:ext cx="370396" cy="3703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F5E758-1C94-4AE5-BF13-9AAE4683140A}"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181206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F5E758-1C94-4AE5-BF13-9AAE4683140A}"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427122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F5E758-1C94-4AE5-BF13-9AAE4683140A}"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289635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F5E758-1C94-4AE5-BF13-9AAE4683140A}"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277067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F5E758-1C94-4AE5-BF13-9AAE4683140A}" type="datetimeFigureOut">
              <a:rPr lang="en-GB" smtClean="0"/>
              <a:t>26/03/2023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4068137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F5E758-1C94-4AE5-BF13-9AAE4683140A}" type="datetimeFigureOut">
              <a:rPr lang="en-GB" smtClean="0"/>
              <a:t>26/03/2023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3469127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E758-1C94-4AE5-BF13-9AAE4683140A}" type="datetimeFigureOut">
              <a:rPr lang="en-GB" smtClean="0"/>
              <a:t>26/03/2023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311106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5E758-1C94-4AE5-BF13-9AAE4683140A}"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20536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5E758-1C94-4AE5-BF13-9AAE4683140A}"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64844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F5E758-1C94-4AE5-BF13-9AAE4683140A}"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3122659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F5E758-1C94-4AE5-BF13-9AAE4683140A}"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A2AA6-C926-4700-BAAF-53172F169C7E}" type="slidenum">
              <a:rPr lang="en-GB" smtClean="0"/>
              <a:t>‹#›</a:t>
            </a:fld>
            <a:endParaRPr lang="en-GB"/>
          </a:p>
        </p:txBody>
      </p:sp>
    </p:spTree>
    <p:extLst>
      <p:ext uri="{BB962C8B-B14F-4D97-AF65-F5344CB8AC3E}">
        <p14:creationId xmlns:p14="http://schemas.microsoft.com/office/powerpoint/2010/main" val="368137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5E758-1C94-4AE5-BF13-9AAE4683140A}" type="datetimeFigureOut">
              <a:rPr lang="en-GB" smtClean="0"/>
              <a:t>26/03/2023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2AA6-C926-4700-BAAF-53172F169C7E}" type="slidenum">
              <a:rPr lang="en-GB" smtClean="0"/>
              <a:t>‹#›</a:t>
            </a:fld>
            <a:endParaRPr lang="en-GB"/>
          </a:p>
        </p:txBody>
      </p:sp>
    </p:spTree>
    <p:extLst>
      <p:ext uri="{BB962C8B-B14F-4D97-AF65-F5344CB8AC3E}">
        <p14:creationId xmlns:p14="http://schemas.microsoft.com/office/powerpoint/2010/main" val="34641472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fr/vectors/pelle-jouets-jouet-de-plage-bleu-310051/" TargetMode="External"/><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hyperlink" Target="http://www.aspihconference.co.uk/" TargetMode="External"/><Relationship Id="rId1" Type="http://schemas.openxmlformats.org/officeDocument/2006/relationships/slideLayout" Target="../slideLayouts/slideLayout17.xml"/><Relationship Id="rId6" Type="http://schemas.openxmlformats.org/officeDocument/2006/relationships/hyperlink" Target="https://pixabay.com/en/bucket-pail-bin-pailful-sandbox-149929/" TargetMode="External"/><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ijohs.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11"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4"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p:cNvSpPr>
            <a:spLocks noGrp="1"/>
          </p:cNvSpPr>
          <p:nvPr>
            <p:ph type="ctrTitle"/>
          </p:nvPr>
        </p:nvSpPr>
        <p:spPr>
          <a:xfrm>
            <a:off x="987215" y="1318590"/>
            <a:ext cx="5102159" cy="4220820"/>
          </a:xfrm>
        </p:spPr>
        <p:txBody>
          <a:bodyPr anchor="ctr">
            <a:normAutofit/>
          </a:bodyPr>
          <a:lstStyle/>
          <a:p>
            <a:r>
              <a:rPr lang="en-GB" dirty="0">
                <a:solidFill>
                  <a:srgbClr val="FFFFFF"/>
                </a:solidFill>
              </a:rPr>
              <a:t>ASPiH - AGM</a:t>
            </a:r>
            <a:br>
              <a:rPr lang="en-GB" dirty="0">
                <a:solidFill>
                  <a:srgbClr val="FFFFFF"/>
                </a:solidFill>
              </a:rPr>
            </a:br>
            <a:r>
              <a:rPr lang="en-GB" dirty="0" smtClean="0">
                <a:solidFill>
                  <a:srgbClr val="FFFFFF"/>
                </a:solidFill>
              </a:rPr>
              <a:t>22</a:t>
            </a:r>
            <a:r>
              <a:rPr lang="en-GB" baseline="30000" dirty="0" smtClean="0">
                <a:solidFill>
                  <a:srgbClr val="FFFFFF"/>
                </a:solidFill>
              </a:rPr>
              <a:t>nd</a:t>
            </a:r>
            <a:r>
              <a:rPr lang="en-GB" dirty="0" smtClean="0">
                <a:solidFill>
                  <a:srgbClr val="FFFFFF"/>
                </a:solidFill>
              </a:rPr>
              <a:t> March </a:t>
            </a:r>
            <a:r>
              <a:rPr lang="en-GB" dirty="0">
                <a:solidFill>
                  <a:srgbClr val="FFFFFF"/>
                </a:solidFill>
              </a:rPr>
              <a:t>2023</a:t>
            </a:r>
            <a:br>
              <a:rPr lang="en-GB" dirty="0">
                <a:solidFill>
                  <a:srgbClr val="FFFFFF"/>
                </a:solidFill>
              </a:rPr>
            </a:br>
            <a:endParaRPr lang="en-GB" dirty="0">
              <a:solidFill>
                <a:srgbClr val="FFFFFF"/>
              </a:solidFill>
            </a:endParaRPr>
          </a:p>
        </p:txBody>
      </p:sp>
      <p:sp>
        <p:nvSpPr>
          <p:cNvPr id="4" name="TextBox 3">
            <a:extLst>
              <a:ext uri="{FF2B5EF4-FFF2-40B4-BE49-F238E27FC236}">
                <a16:creationId xmlns:a16="http://schemas.microsoft.com/office/drawing/2014/main" id="{2B054D6A-B7EA-0183-456E-2B341D79A379}"/>
              </a:ext>
            </a:extLst>
          </p:cNvPr>
          <p:cNvSpPr txBox="1"/>
          <p:nvPr/>
        </p:nvSpPr>
        <p:spPr>
          <a:xfrm>
            <a:off x="219171" y="6326913"/>
            <a:ext cx="2517913" cy="369332"/>
          </a:xfrm>
          <a:prstGeom prst="rect">
            <a:avLst/>
          </a:prstGeom>
          <a:noFill/>
        </p:spPr>
        <p:txBody>
          <a:bodyPr wrap="square" rtlCol="0">
            <a:spAutoFit/>
          </a:bodyPr>
          <a:lstStyle/>
          <a:p>
            <a:pPr algn="ctr"/>
            <a:r>
              <a:rPr lang="en-US" dirty="0"/>
              <a:t>@</a:t>
            </a:r>
            <a:r>
              <a:rPr lang="en-US" dirty="0" err="1"/>
              <a:t>ASPiHUK</a:t>
            </a:r>
            <a:endParaRPr lang="en-US" dirty="0"/>
          </a:p>
        </p:txBody>
      </p:sp>
      <p:pic>
        <p:nvPicPr>
          <p:cNvPr id="1026" name="Picture 2" descr="Twitter - Wikipedia">
            <a:extLst>
              <a:ext uri="{FF2B5EF4-FFF2-40B4-BE49-F238E27FC236}">
                <a16:creationId xmlns:a16="http://schemas.microsoft.com/office/drawing/2014/main" id="{3D72A5C9-A3F5-CA75-542C-1982598E8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14" y="6300454"/>
            <a:ext cx="513736" cy="422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1ECC805-C9E6-A650-B818-39BE60763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14" y="5717137"/>
            <a:ext cx="1976905" cy="5381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PiH | Oxford">
            <a:extLst>
              <a:ext uri="{FF2B5EF4-FFF2-40B4-BE49-F238E27FC236}">
                <a16:creationId xmlns:a16="http://schemas.microsoft.com/office/drawing/2014/main" id="{5E8D5017-8986-19E9-0A1F-3ECB3CF93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638" y="141997"/>
            <a:ext cx="4305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5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13C2CBB-FBA9-4601-A756-927997BF9E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471AD1B6-2D6A-41A3-AAFA-548C3C82B71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008B2D67-18BC-46CD-B558-71B0C027A0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02349D49-844A-4732-B74F-A633E4F909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C6B70679-34C8-45DA-A982-7C94DB2A8A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058DE69F-ECB5-46CD-B0CD-526CB7A7D6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5A106322-670F-4CE5-96C6-5779E42C3B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841566A8-C662-4164-8DAC-4ECE012DD2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8AA41139-9478-4631-83AC-CACF510E22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2757AEA2-47D3-4F15-8965-CF5ACB9FBB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9A724763-FC28-428A-8C6C-22C1D04F2C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5A6B8103-BF34-4758-A663-1060D0D05A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BCE9E2B0-1FB5-4D63-ABD1-0C645BFDDE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1A54B10D-23ED-48C3-B878-DB4D22D70C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2" name="Freeform 27">
              <a:extLst>
                <a:ext uri="{FF2B5EF4-FFF2-40B4-BE49-F238E27FC236}">
                  <a16:creationId xmlns:a16="http://schemas.microsoft.com/office/drawing/2014/main" id="{427FE77E-63C3-43BF-91DD-60C1C11D9E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904C998C-3D2D-42D6-B78F-9ABE6D4AA4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23E5FB0C-0803-42A2-8F72-7BADB103F2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62E2BC20-5586-4EAB-B00A-9D8A4C1DCC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8D072118-6DC0-4325-84D1-9A091A947D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B301CE86-EB1F-4CCB-A241-E55CEC25E3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BC6F83ED-79B1-4B8A-859B-688CBBD362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25AF9289-F5D5-458E-9690-F41146DE0E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A36A93EA-AE44-4149-90F1-741509CC29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99944D26-7135-409D-9254-8A82B14BD3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8086B18-EF68-4DCB-94D7-3E3928D408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B8EF7AB5-060E-4C7D-BB79-E2A671C52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72EA7E7A-2786-4974-974E-596DF24123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1C84F1F1-4602-447E-9A65-91C7D6D2E5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p:cNvSpPr txBox="1">
            <a:spLocks/>
          </p:cNvSpPr>
          <p:nvPr/>
        </p:nvSpPr>
        <p:spPr>
          <a:xfrm>
            <a:off x="987215" y="1318590"/>
            <a:ext cx="5102159" cy="42208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a:solidFill>
                  <a:srgbClr val="FFFFFF"/>
                </a:solidFill>
              </a:rPr>
              <a:t>Finance Update</a:t>
            </a:r>
          </a:p>
        </p:txBody>
      </p:sp>
    </p:spTree>
    <p:extLst>
      <p:ext uri="{BB962C8B-B14F-4D97-AF65-F5344CB8AC3E}">
        <p14:creationId xmlns:p14="http://schemas.microsoft.com/office/powerpoint/2010/main" val="351238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835F-F5EE-FC4F-9B1C-57F7427249C0}"/>
              </a:ext>
            </a:extLst>
          </p:cNvPr>
          <p:cNvSpPr>
            <a:spLocks noGrp="1"/>
          </p:cNvSpPr>
          <p:nvPr>
            <p:ph type="ctrTitle"/>
          </p:nvPr>
        </p:nvSpPr>
        <p:spPr>
          <a:xfrm>
            <a:off x="5689848" y="2609235"/>
            <a:ext cx="7269021" cy="1785784"/>
          </a:xfrm>
        </p:spPr>
        <p:txBody>
          <a:bodyPr>
            <a:normAutofit/>
          </a:bodyPr>
          <a:lstStyle/>
          <a:p>
            <a:pPr>
              <a:lnSpc>
                <a:spcPct val="90000"/>
              </a:lnSpc>
            </a:pPr>
            <a:r>
              <a:rPr lang="en-US" sz="4800" b="1" dirty="0">
                <a:solidFill>
                  <a:schemeClr val="tx1">
                    <a:lumMod val="65000"/>
                    <a:lumOff val="35000"/>
                  </a:schemeClr>
                </a:solidFill>
              </a:rPr>
              <a:t>Finance Update</a:t>
            </a:r>
            <a:r>
              <a:rPr lang="en-US" sz="4200" dirty="0">
                <a:solidFill>
                  <a:schemeClr val="tx1">
                    <a:lumMod val="65000"/>
                    <a:lumOff val="35000"/>
                  </a:schemeClr>
                </a:solidFill>
              </a:rPr>
              <a:t/>
            </a:r>
            <a:br>
              <a:rPr lang="en-US" sz="4200" dirty="0">
                <a:solidFill>
                  <a:schemeClr val="tx1">
                    <a:lumMod val="65000"/>
                    <a:lumOff val="35000"/>
                  </a:schemeClr>
                </a:solidFill>
              </a:rPr>
            </a:br>
            <a:endParaRPr lang="en-US" sz="4200" dirty="0">
              <a:solidFill>
                <a:schemeClr val="tx1">
                  <a:lumMod val="65000"/>
                  <a:lumOff val="35000"/>
                </a:schemeClr>
              </a:solidFill>
            </a:endParaRPr>
          </a:p>
        </p:txBody>
      </p:sp>
      <p:sp>
        <p:nvSpPr>
          <p:cNvPr id="3" name="Subtitle 2">
            <a:extLst>
              <a:ext uri="{FF2B5EF4-FFF2-40B4-BE49-F238E27FC236}">
                <a16:creationId xmlns:a16="http://schemas.microsoft.com/office/drawing/2014/main" id="{8D4BD77C-A1A9-F44E-92CD-2CE953F7DA4F}"/>
              </a:ext>
            </a:extLst>
          </p:cNvPr>
          <p:cNvSpPr>
            <a:spLocks noGrp="1"/>
          </p:cNvSpPr>
          <p:nvPr>
            <p:ph type="subTitle" idx="1"/>
          </p:nvPr>
        </p:nvSpPr>
        <p:spPr>
          <a:xfrm>
            <a:off x="8521448" y="4395019"/>
            <a:ext cx="4437421" cy="1150156"/>
          </a:xfrm>
        </p:spPr>
        <p:txBody>
          <a:bodyPr>
            <a:normAutofit fontScale="85000" lnSpcReduction="20000"/>
          </a:bodyPr>
          <a:lstStyle/>
          <a:p>
            <a:r>
              <a:rPr lang="en-US" sz="2800" b="1" dirty="0"/>
              <a:t>Mike Morrow</a:t>
            </a:r>
          </a:p>
          <a:p>
            <a:r>
              <a:rPr lang="en-US" sz="2400" dirty="0"/>
              <a:t>ASPiH Treasurer</a:t>
            </a:r>
          </a:p>
          <a:p>
            <a:r>
              <a:rPr lang="en-US" sz="2400" dirty="0"/>
              <a:t>21</a:t>
            </a:r>
            <a:r>
              <a:rPr lang="en-US" sz="2400" baseline="30000" dirty="0"/>
              <a:t>st</a:t>
            </a:r>
            <a:r>
              <a:rPr lang="en-US" sz="2400" dirty="0"/>
              <a:t> March 2023</a:t>
            </a:r>
          </a:p>
        </p:txBody>
      </p:sp>
      <p:sp>
        <p:nvSpPr>
          <p:cNvPr id="4" name="TextBox 3">
            <a:extLst>
              <a:ext uri="{FF2B5EF4-FFF2-40B4-BE49-F238E27FC236}">
                <a16:creationId xmlns:a16="http://schemas.microsoft.com/office/drawing/2014/main" id="{3BBDA732-F010-7344-A15E-0CB934D781C5}"/>
              </a:ext>
            </a:extLst>
          </p:cNvPr>
          <p:cNvSpPr txBox="1"/>
          <p:nvPr/>
        </p:nvSpPr>
        <p:spPr>
          <a:xfrm>
            <a:off x="-645459" y="-451821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TextBox 8">
            <a:extLst>
              <a:ext uri="{FF2B5EF4-FFF2-40B4-BE49-F238E27FC236}">
                <a16:creationId xmlns:a16="http://schemas.microsoft.com/office/drawing/2014/main" id="{F015759A-E23E-742C-FAC5-4C9C6B0DECC1}"/>
              </a:ext>
            </a:extLst>
          </p:cNvPr>
          <p:cNvSpPr txBox="1"/>
          <p:nvPr/>
        </p:nvSpPr>
        <p:spPr>
          <a:xfrm>
            <a:off x="4140485" y="6000109"/>
            <a:ext cx="811659" cy="669504"/>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2745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004A-79A3-1B4C-A716-26C3EFF36144}"/>
              </a:ext>
            </a:extLst>
          </p:cNvPr>
          <p:cNvSpPr>
            <a:spLocks noGrp="1"/>
          </p:cNvSpPr>
          <p:nvPr>
            <p:ph type="title"/>
          </p:nvPr>
        </p:nvSpPr>
        <p:spPr>
          <a:xfrm>
            <a:off x="3258590" y="624110"/>
            <a:ext cx="8246022" cy="1280890"/>
          </a:xfrm>
        </p:spPr>
        <p:txBody>
          <a:bodyPr/>
          <a:lstStyle/>
          <a:p>
            <a:r>
              <a:rPr lang="en-US" b="1" dirty="0">
                <a:solidFill>
                  <a:schemeClr val="tx1">
                    <a:lumMod val="65000"/>
                    <a:lumOff val="35000"/>
                  </a:schemeClr>
                </a:solidFill>
              </a:rPr>
              <a:t>Financial Year 2022</a:t>
            </a:r>
            <a:endParaRPr lang="en-US" sz="2400" b="1"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BE6F1355-8EE7-7E49-B614-B7C52D75E4FF}"/>
              </a:ext>
            </a:extLst>
          </p:cNvPr>
          <p:cNvSpPr>
            <a:spLocks noGrp="1"/>
          </p:cNvSpPr>
          <p:nvPr>
            <p:ph type="body" idx="1"/>
          </p:nvPr>
        </p:nvSpPr>
        <p:spPr>
          <a:xfrm>
            <a:off x="3258590" y="1694270"/>
            <a:ext cx="2837410" cy="576262"/>
          </a:xfrm>
        </p:spPr>
        <p:txBody>
          <a:bodyPr/>
          <a:lstStyle/>
          <a:p>
            <a:r>
              <a:rPr lang="en-US" dirty="0">
                <a:solidFill>
                  <a:srgbClr val="D68F14"/>
                </a:solidFill>
              </a:rPr>
              <a:t>FYE 31.12.22 *</a:t>
            </a:r>
          </a:p>
        </p:txBody>
      </p:sp>
      <p:sp>
        <p:nvSpPr>
          <p:cNvPr id="4" name="Content Placeholder 3">
            <a:extLst>
              <a:ext uri="{FF2B5EF4-FFF2-40B4-BE49-F238E27FC236}">
                <a16:creationId xmlns:a16="http://schemas.microsoft.com/office/drawing/2014/main" id="{7D793262-3C0A-0D40-B845-387E3A1BCC3D}"/>
              </a:ext>
            </a:extLst>
          </p:cNvPr>
          <p:cNvSpPr>
            <a:spLocks noGrp="1"/>
          </p:cNvSpPr>
          <p:nvPr>
            <p:ph sz="half" idx="2"/>
          </p:nvPr>
        </p:nvSpPr>
        <p:spPr>
          <a:xfrm>
            <a:off x="3258590" y="2356254"/>
            <a:ext cx="5379338" cy="2807476"/>
          </a:xfrm>
        </p:spPr>
        <p:txBody>
          <a:bodyPr/>
          <a:lstStyle/>
          <a:p>
            <a:endParaRPr lang="en-US" dirty="0"/>
          </a:p>
          <a:p>
            <a:r>
              <a:rPr lang="en-US" dirty="0"/>
              <a:t>Turnover 				£300,082</a:t>
            </a:r>
          </a:p>
          <a:p>
            <a:r>
              <a:rPr lang="en-US" dirty="0"/>
              <a:t>Cost of sales			£211,401</a:t>
            </a:r>
          </a:p>
          <a:p>
            <a:r>
              <a:rPr lang="en-US" dirty="0"/>
              <a:t>Admin expenses 		£8,893</a:t>
            </a:r>
          </a:p>
          <a:p>
            <a:endParaRPr lang="en-US" dirty="0"/>
          </a:p>
          <a:p>
            <a:r>
              <a:rPr lang="en-US" dirty="0"/>
              <a:t>Profit for FYE2022		</a:t>
            </a:r>
            <a:r>
              <a:rPr lang="en-US" dirty="0">
                <a:solidFill>
                  <a:srgbClr val="00B050"/>
                </a:solidFill>
              </a:rPr>
              <a:t>£79,788</a:t>
            </a:r>
          </a:p>
        </p:txBody>
      </p:sp>
      <p:sp>
        <p:nvSpPr>
          <p:cNvPr id="5" name="TextBox 4">
            <a:extLst>
              <a:ext uri="{FF2B5EF4-FFF2-40B4-BE49-F238E27FC236}">
                <a16:creationId xmlns:a16="http://schemas.microsoft.com/office/drawing/2014/main" id="{7323EB74-FB2D-39A6-05DC-0BCEEB4C7180}"/>
              </a:ext>
            </a:extLst>
          </p:cNvPr>
          <p:cNvSpPr txBox="1"/>
          <p:nvPr/>
        </p:nvSpPr>
        <p:spPr>
          <a:xfrm>
            <a:off x="7236229" y="5808633"/>
            <a:ext cx="44767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2022 figures are current best estimates and remain subject to audit and accountancy review</a:t>
            </a:r>
          </a:p>
        </p:txBody>
      </p:sp>
    </p:spTree>
    <p:extLst>
      <p:ext uri="{BB962C8B-B14F-4D97-AF65-F5344CB8AC3E}">
        <p14:creationId xmlns:p14="http://schemas.microsoft.com/office/powerpoint/2010/main" val="186757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66973D7-6A29-A079-0CBB-4DAE05B8368F}"/>
              </a:ext>
            </a:extLst>
          </p:cNvPr>
          <p:cNvSpPr/>
          <p:nvPr/>
        </p:nvSpPr>
        <p:spPr>
          <a:xfrm>
            <a:off x="5925141" y="2160781"/>
            <a:ext cx="1684381" cy="3433423"/>
          </a:xfrm>
          <a:prstGeom prst="roundRect">
            <a:avLst/>
          </a:prstGeom>
          <a:solidFill>
            <a:schemeClr val="accent1">
              <a:alpha val="13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879004A-79A3-1B4C-A716-26C3EFF36144}"/>
              </a:ext>
            </a:extLst>
          </p:cNvPr>
          <p:cNvSpPr>
            <a:spLocks noGrp="1"/>
          </p:cNvSpPr>
          <p:nvPr>
            <p:ph type="title"/>
          </p:nvPr>
        </p:nvSpPr>
        <p:spPr>
          <a:xfrm>
            <a:off x="3358613" y="624110"/>
            <a:ext cx="8145998" cy="1280890"/>
          </a:xfrm>
        </p:spPr>
        <p:txBody>
          <a:bodyPr/>
          <a:lstStyle/>
          <a:p>
            <a:r>
              <a:rPr lang="en-US" b="1" dirty="0">
                <a:solidFill>
                  <a:schemeClr val="tx1">
                    <a:lumMod val="65000"/>
                    <a:lumOff val="35000"/>
                  </a:schemeClr>
                </a:solidFill>
              </a:rPr>
              <a:t>Financial Year 2022</a:t>
            </a:r>
          </a:p>
        </p:txBody>
      </p:sp>
      <p:sp>
        <p:nvSpPr>
          <p:cNvPr id="5" name="Text Placeholder 4">
            <a:extLst>
              <a:ext uri="{FF2B5EF4-FFF2-40B4-BE49-F238E27FC236}">
                <a16:creationId xmlns:a16="http://schemas.microsoft.com/office/drawing/2014/main" id="{B3C9ADD9-001E-6948-9C4D-D0661915145B}"/>
              </a:ext>
            </a:extLst>
          </p:cNvPr>
          <p:cNvSpPr>
            <a:spLocks noGrp="1"/>
          </p:cNvSpPr>
          <p:nvPr>
            <p:ph type="body" sz="quarter" idx="3"/>
          </p:nvPr>
        </p:nvSpPr>
        <p:spPr>
          <a:xfrm>
            <a:off x="10232364" y="2161743"/>
            <a:ext cx="1272247" cy="576262"/>
          </a:xfrm>
        </p:spPr>
        <p:txBody>
          <a:bodyPr/>
          <a:lstStyle/>
          <a:p>
            <a:r>
              <a:rPr lang="en-US" dirty="0">
                <a:solidFill>
                  <a:schemeClr val="accent1"/>
                </a:solidFill>
              </a:rPr>
              <a:t>2020</a:t>
            </a:r>
          </a:p>
        </p:txBody>
      </p:sp>
      <p:sp>
        <p:nvSpPr>
          <p:cNvPr id="6" name="Content Placeholder 5">
            <a:extLst>
              <a:ext uri="{FF2B5EF4-FFF2-40B4-BE49-F238E27FC236}">
                <a16:creationId xmlns:a16="http://schemas.microsoft.com/office/drawing/2014/main" id="{91E59562-3F76-9446-AC58-7BE8F9813054}"/>
              </a:ext>
            </a:extLst>
          </p:cNvPr>
          <p:cNvSpPr>
            <a:spLocks noGrp="1"/>
          </p:cNvSpPr>
          <p:nvPr>
            <p:ph sz="quarter" idx="4"/>
          </p:nvPr>
        </p:nvSpPr>
        <p:spPr>
          <a:xfrm>
            <a:off x="9770328" y="2755645"/>
            <a:ext cx="2441993" cy="2840039"/>
          </a:xfrm>
        </p:spPr>
        <p:txBody>
          <a:bodyPr/>
          <a:lstStyle/>
          <a:p>
            <a:endParaRPr lang="en-US" dirty="0"/>
          </a:p>
          <a:p>
            <a:pPr marL="0" indent="0">
              <a:buNone/>
            </a:pPr>
            <a:r>
              <a:rPr lang="en-US" dirty="0"/>
              <a:t>	£82,868</a:t>
            </a:r>
          </a:p>
          <a:p>
            <a:pPr marL="0" indent="0">
              <a:buNone/>
            </a:pPr>
            <a:r>
              <a:rPr lang="en-US" dirty="0"/>
              <a:t>	£69,323</a:t>
            </a:r>
          </a:p>
          <a:p>
            <a:pPr marL="0" indent="0">
              <a:buNone/>
            </a:pPr>
            <a:r>
              <a:rPr lang="en-US" dirty="0"/>
              <a:t>	£7,673</a:t>
            </a:r>
          </a:p>
          <a:p>
            <a:endParaRPr lang="en-US" dirty="0"/>
          </a:p>
          <a:p>
            <a:pPr marL="0" indent="0">
              <a:buNone/>
            </a:pPr>
            <a:r>
              <a:rPr lang="en-US" dirty="0">
                <a:solidFill>
                  <a:srgbClr val="00B050"/>
                </a:solidFill>
              </a:rPr>
              <a:t>	£5,872</a:t>
            </a:r>
          </a:p>
          <a:p>
            <a:endParaRPr lang="en-US" dirty="0"/>
          </a:p>
        </p:txBody>
      </p:sp>
      <p:sp>
        <p:nvSpPr>
          <p:cNvPr id="7" name="Content Placeholder 3">
            <a:extLst>
              <a:ext uri="{FF2B5EF4-FFF2-40B4-BE49-F238E27FC236}">
                <a16:creationId xmlns:a16="http://schemas.microsoft.com/office/drawing/2014/main" id="{51DEAB5B-A625-D0F6-C81A-422E724B9F37}"/>
              </a:ext>
            </a:extLst>
          </p:cNvPr>
          <p:cNvSpPr txBox="1">
            <a:spLocks/>
          </p:cNvSpPr>
          <p:nvPr/>
        </p:nvSpPr>
        <p:spPr>
          <a:xfrm>
            <a:off x="3501903" y="3147411"/>
            <a:ext cx="4198043" cy="2056505"/>
          </a:xfrm>
          <a:prstGeom prst="rect">
            <a:avLst/>
          </a:prstGeom>
          <a:noFill/>
          <a:ln w="12700">
            <a:noFill/>
            <a:prstDash val="sysDo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60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Turnover 				£300,082</a:t>
            </a: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Cost of sales			£211,401</a:t>
            </a: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Admin expenses 		£8,893</a:t>
            </a: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Profit for FYE2022		</a:t>
            </a:r>
            <a:r>
              <a:rPr kumimoji="0" lang="en-US" sz="1800" b="0" i="0" u="none" strike="noStrike" kern="1200" cap="none" spc="0" normalizeH="0" baseline="0" noProof="0" dirty="0">
                <a:ln>
                  <a:noFill/>
                </a:ln>
                <a:solidFill>
                  <a:srgbClr val="00B050"/>
                </a:solidFill>
                <a:effectLst/>
                <a:uLnTx/>
                <a:uFillTx/>
                <a:latin typeface="Century Gothic" panose="020B0502020202020204"/>
                <a:ea typeface="+mn-ea"/>
                <a:cs typeface="+mn-cs"/>
              </a:rPr>
              <a:t>£79,788</a:t>
            </a:r>
          </a:p>
        </p:txBody>
      </p:sp>
      <p:sp>
        <p:nvSpPr>
          <p:cNvPr id="8" name="Text Placeholder 2">
            <a:extLst>
              <a:ext uri="{FF2B5EF4-FFF2-40B4-BE49-F238E27FC236}">
                <a16:creationId xmlns:a16="http://schemas.microsoft.com/office/drawing/2014/main" id="{38611D31-C88F-7D4C-D98F-83050F2E1D58}"/>
              </a:ext>
            </a:extLst>
          </p:cNvPr>
          <p:cNvSpPr txBox="1">
            <a:spLocks/>
          </p:cNvSpPr>
          <p:nvPr/>
        </p:nvSpPr>
        <p:spPr>
          <a:xfrm>
            <a:off x="3358613" y="2179383"/>
            <a:ext cx="2428204"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2400" b="0" i="0" u="none" strike="noStrike" kern="1200" cap="none" spc="0" normalizeH="0" baseline="0" noProof="0" dirty="0">
                <a:ln>
                  <a:noFill/>
                </a:ln>
                <a:solidFill>
                  <a:srgbClr val="E78712"/>
                </a:solidFill>
                <a:effectLst/>
                <a:uLnTx/>
                <a:uFillTx/>
                <a:latin typeface="Century Gothic" panose="020B0502020202020204"/>
                <a:ea typeface="+mn-ea"/>
                <a:cs typeface="+mn-cs"/>
              </a:rPr>
              <a:t>Year ended 31</a:t>
            </a:r>
            <a:r>
              <a:rPr kumimoji="0" lang="en-US" sz="2400" b="0" i="0" u="none" strike="noStrike" kern="1200" cap="none" spc="0" normalizeH="0" baseline="30000" noProof="0" dirty="0">
                <a:ln>
                  <a:noFill/>
                </a:ln>
                <a:solidFill>
                  <a:srgbClr val="E78712"/>
                </a:solidFill>
                <a:effectLst/>
                <a:uLnTx/>
                <a:uFillTx/>
                <a:latin typeface="Century Gothic" panose="020B0502020202020204"/>
                <a:ea typeface="+mn-ea"/>
                <a:cs typeface="+mn-cs"/>
              </a:rPr>
              <a:t>st</a:t>
            </a:r>
            <a:r>
              <a:rPr kumimoji="0" lang="en-US" sz="2400" b="0" i="0" u="none" strike="noStrike" kern="1200" cap="none" spc="0" normalizeH="0" baseline="0" noProof="0" dirty="0">
                <a:ln>
                  <a:noFill/>
                </a:ln>
                <a:solidFill>
                  <a:srgbClr val="E78712"/>
                </a:solidFill>
                <a:effectLst/>
                <a:uLnTx/>
                <a:uFillTx/>
                <a:latin typeface="Century Gothic" panose="020B0502020202020204"/>
                <a:ea typeface="+mn-ea"/>
                <a:cs typeface="+mn-cs"/>
              </a:rPr>
              <a:t> Dec	</a:t>
            </a:r>
          </a:p>
        </p:txBody>
      </p:sp>
      <p:sp>
        <p:nvSpPr>
          <p:cNvPr id="9" name="Text Placeholder 4">
            <a:extLst>
              <a:ext uri="{FF2B5EF4-FFF2-40B4-BE49-F238E27FC236}">
                <a16:creationId xmlns:a16="http://schemas.microsoft.com/office/drawing/2014/main" id="{A11B949F-E76E-9F18-E8E9-4E42731F4956}"/>
              </a:ext>
            </a:extLst>
          </p:cNvPr>
          <p:cNvSpPr txBox="1">
            <a:spLocks/>
          </p:cNvSpPr>
          <p:nvPr/>
        </p:nvSpPr>
        <p:spPr>
          <a:xfrm>
            <a:off x="8205212" y="2257430"/>
            <a:ext cx="900203" cy="519027"/>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2400" b="0" i="0" u="none" strike="noStrike" kern="1200" cap="none" spc="0" normalizeH="0" baseline="0" noProof="0" dirty="0">
                <a:ln>
                  <a:noFill/>
                </a:ln>
                <a:solidFill>
                  <a:srgbClr val="E78712"/>
                </a:solidFill>
                <a:effectLst/>
                <a:uLnTx/>
                <a:uFillTx/>
                <a:latin typeface="Century Gothic" panose="020B0502020202020204"/>
                <a:ea typeface="+mn-ea"/>
                <a:cs typeface="+mn-cs"/>
              </a:rPr>
              <a:t>2021</a:t>
            </a:r>
          </a:p>
        </p:txBody>
      </p:sp>
      <p:sp>
        <p:nvSpPr>
          <p:cNvPr id="10" name="Content Placeholder 5">
            <a:extLst>
              <a:ext uri="{FF2B5EF4-FFF2-40B4-BE49-F238E27FC236}">
                <a16:creationId xmlns:a16="http://schemas.microsoft.com/office/drawing/2014/main" id="{FD6D9299-A475-D28B-7FE4-E8B0B48B33DE}"/>
              </a:ext>
            </a:extLst>
          </p:cNvPr>
          <p:cNvSpPr txBox="1">
            <a:spLocks/>
          </p:cNvSpPr>
          <p:nvPr/>
        </p:nvSpPr>
        <p:spPr>
          <a:xfrm>
            <a:off x="7790371" y="2794097"/>
            <a:ext cx="2441993" cy="28400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£84,487</a:t>
            </a:r>
          </a:p>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£66,997</a:t>
            </a:r>
          </a:p>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£10,863</a:t>
            </a: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1800" b="0" i="0" u="none" strike="noStrike" kern="1200" cap="none" spc="0" normalizeH="0" baseline="0" noProof="0" dirty="0">
                <a:ln>
                  <a:noFill/>
                </a:ln>
                <a:solidFill>
                  <a:srgbClr val="00B050"/>
                </a:solidFill>
                <a:effectLst/>
                <a:uLnTx/>
                <a:uFillTx/>
                <a:latin typeface="Century Gothic" panose="020B0502020202020204"/>
                <a:ea typeface="+mn-ea"/>
                <a:cs typeface="+mn-cs"/>
              </a:rPr>
              <a:t>	£6,627</a:t>
            </a:r>
          </a:p>
          <a:p>
            <a:pPr marL="342900" marR="0" lvl="0" indent="-342900" algn="l" defTabSz="457200" rtl="0" eaLnBrk="1" fontAlgn="auto" latinLnBrk="0" hangingPunct="1">
              <a:lnSpc>
                <a:spcPct val="100000"/>
              </a:lnSpc>
              <a:spcBef>
                <a:spcPts val="1000"/>
              </a:spcBef>
              <a:spcAft>
                <a:spcPts val="0"/>
              </a:spcAft>
              <a:buClr>
                <a:srgbClr val="E78712"/>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12" name="Text Placeholder 4">
            <a:extLst>
              <a:ext uri="{FF2B5EF4-FFF2-40B4-BE49-F238E27FC236}">
                <a16:creationId xmlns:a16="http://schemas.microsoft.com/office/drawing/2014/main" id="{BF9B36DC-5D18-FEBD-95B4-099627DFD78F}"/>
              </a:ext>
            </a:extLst>
          </p:cNvPr>
          <p:cNvSpPr txBox="1">
            <a:spLocks/>
          </p:cNvSpPr>
          <p:nvPr/>
        </p:nvSpPr>
        <p:spPr>
          <a:xfrm>
            <a:off x="6350291" y="2275070"/>
            <a:ext cx="900203" cy="519027"/>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78712"/>
              </a:buClr>
              <a:buSzPct val="80000"/>
              <a:buFont typeface="Wingdings 3" charset="2"/>
              <a:buNone/>
              <a:tabLst/>
              <a:defRPr/>
            </a:pPr>
            <a:r>
              <a:rPr kumimoji="0" lang="en-US" sz="2400" b="0" i="0" u="none" strike="noStrike" kern="1200" cap="none" spc="0" normalizeH="0" baseline="0" noProof="0" dirty="0">
                <a:ln>
                  <a:noFill/>
                </a:ln>
                <a:solidFill>
                  <a:srgbClr val="E78712"/>
                </a:solidFill>
                <a:effectLst/>
                <a:uLnTx/>
                <a:uFillTx/>
                <a:latin typeface="Century Gothic" panose="020B0502020202020204"/>
                <a:ea typeface="+mn-ea"/>
                <a:cs typeface="+mn-cs"/>
              </a:rPr>
              <a:t>2022</a:t>
            </a:r>
          </a:p>
        </p:txBody>
      </p:sp>
      <p:sp>
        <p:nvSpPr>
          <p:cNvPr id="3" name="TextBox 2">
            <a:extLst>
              <a:ext uri="{FF2B5EF4-FFF2-40B4-BE49-F238E27FC236}">
                <a16:creationId xmlns:a16="http://schemas.microsoft.com/office/drawing/2014/main" id="{9B1DF659-C980-7CD8-FDF3-E5E2078E4244}"/>
              </a:ext>
            </a:extLst>
          </p:cNvPr>
          <p:cNvSpPr txBox="1"/>
          <p:nvPr/>
        </p:nvSpPr>
        <p:spPr>
          <a:xfrm>
            <a:off x="7431612" y="5985970"/>
            <a:ext cx="44767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2022 figures are current best estimates and remain subject to audit and accountancy review</a:t>
            </a:r>
          </a:p>
        </p:txBody>
      </p:sp>
    </p:spTree>
    <p:extLst>
      <p:ext uri="{BB962C8B-B14F-4D97-AF65-F5344CB8AC3E}">
        <p14:creationId xmlns:p14="http://schemas.microsoft.com/office/powerpoint/2010/main" val="344047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AA7C-3FCA-2340-9D87-1A979B8BFB91}"/>
              </a:ext>
            </a:extLst>
          </p:cNvPr>
          <p:cNvSpPr>
            <a:spLocks noGrp="1"/>
          </p:cNvSpPr>
          <p:nvPr>
            <p:ph type="title"/>
          </p:nvPr>
        </p:nvSpPr>
        <p:spPr>
          <a:xfrm>
            <a:off x="3059083" y="705391"/>
            <a:ext cx="8911688" cy="1280890"/>
          </a:xfrm>
        </p:spPr>
        <p:txBody>
          <a:bodyPr/>
          <a:lstStyle/>
          <a:p>
            <a:r>
              <a:rPr lang="en-US" b="1" dirty="0">
                <a:solidFill>
                  <a:schemeClr val="tx1">
                    <a:lumMod val="65000"/>
                    <a:lumOff val="35000"/>
                  </a:schemeClr>
                </a:solidFill>
              </a:rPr>
              <a:t>Income</a:t>
            </a:r>
          </a:p>
        </p:txBody>
      </p:sp>
      <p:graphicFrame>
        <p:nvGraphicFramePr>
          <p:cNvPr id="7" name="Table 7">
            <a:extLst>
              <a:ext uri="{FF2B5EF4-FFF2-40B4-BE49-F238E27FC236}">
                <a16:creationId xmlns:a16="http://schemas.microsoft.com/office/drawing/2014/main" id="{F44D476B-6907-2048-88D3-13CC6A2832D9}"/>
              </a:ext>
            </a:extLst>
          </p:cNvPr>
          <p:cNvGraphicFramePr>
            <a:graphicFrameLocks noGrp="1"/>
          </p:cNvGraphicFramePr>
          <p:nvPr>
            <p:ph sz="half" idx="2"/>
            <p:extLst/>
          </p:nvPr>
        </p:nvGraphicFramePr>
        <p:xfrm>
          <a:off x="3059083" y="1986281"/>
          <a:ext cx="7498082" cy="2966720"/>
        </p:xfrm>
        <a:graphic>
          <a:graphicData uri="http://schemas.openxmlformats.org/drawingml/2006/table">
            <a:tbl>
              <a:tblPr firstRow="1" bandRow="1">
                <a:tableStyleId>{5C22544A-7EE6-4342-B048-85BDC9FD1C3A}</a:tableStyleId>
              </a:tblPr>
              <a:tblGrid>
                <a:gridCol w="2844796">
                  <a:extLst>
                    <a:ext uri="{9D8B030D-6E8A-4147-A177-3AD203B41FA5}">
                      <a16:colId xmlns:a16="http://schemas.microsoft.com/office/drawing/2014/main" val="318508363"/>
                    </a:ext>
                  </a:extLst>
                </a:gridCol>
                <a:gridCol w="1527699">
                  <a:extLst>
                    <a:ext uri="{9D8B030D-6E8A-4147-A177-3AD203B41FA5}">
                      <a16:colId xmlns:a16="http://schemas.microsoft.com/office/drawing/2014/main" val="498457209"/>
                    </a:ext>
                  </a:extLst>
                </a:gridCol>
                <a:gridCol w="1629295">
                  <a:extLst>
                    <a:ext uri="{9D8B030D-6E8A-4147-A177-3AD203B41FA5}">
                      <a16:colId xmlns:a16="http://schemas.microsoft.com/office/drawing/2014/main" val="2132356800"/>
                    </a:ext>
                  </a:extLst>
                </a:gridCol>
                <a:gridCol w="1496292">
                  <a:extLst>
                    <a:ext uri="{9D8B030D-6E8A-4147-A177-3AD203B41FA5}">
                      <a16:colId xmlns:a16="http://schemas.microsoft.com/office/drawing/2014/main" val="1054987431"/>
                    </a:ext>
                  </a:extLst>
                </a:gridCol>
              </a:tblGrid>
              <a:tr h="370840">
                <a:tc>
                  <a:txBody>
                    <a:bodyPr/>
                    <a:lstStyle/>
                    <a:p>
                      <a:pPr algn="ctr"/>
                      <a:endParaRPr lang="en-US" dirty="0"/>
                    </a:p>
                  </a:txBody>
                  <a:tcPr/>
                </a:tc>
                <a:tc>
                  <a:txBody>
                    <a:bodyPr/>
                    <a:lstStyle/>
                    <a:p>
                      <a:pPr algn="ctr"/>
                      <a:r>
                        <a:rPr lang="en-US" dirty="0"/>
                        <a:t>2022</a:t>
                      </a:r>
                    </a:p>
                  </a:txBody>
                  <a:tcPr/>
                </a:tc>
                <a:tc>
                  <a:txBody>
                    <a:bodyPr/>
                    <a:lstStyle/>
                    <a:p>
                      <a:pPr algn="ctr"/>
                      <a:r>
                        <a:rPr lang="en-US" dirty="0"/>
                        <a:t>2021</a:t>
                      </a:r>
                    </a:p>
                  </a:txBody>
                  <a:tcPr/>
                </a:tc>
                <a:tc>
                  <a:txBody>
                    <a:bodyPr/>
                    <a:lstStyle/>
                    <a:p>
                      <a:pPr algn="ctr"/>
                      <a:r>
                        <a:rPr lang="en-US" dirty="0"/>
                        <a:t>2020</a:t>
                      </a:r>
                    </a:p>
                  </a:txBody>
                  <a:tcPr/>
                </a:tc>
                <a:extLst>
                  <a:ext uri="{0D108BD9-81ED-4DB2-BD59-A6C34878D82A}">
                    <a16:rowId xmlns:a16="http://schemas.microsoft.com/office/drawing/2014/main" val="2600042756"/>
                  </a:ext>
                </a:extLst>
              </a:tr>
              <a:tr h="370840">
                <a:tc>
                  <a:txBody>
                    <a:bodyPr/>
                    <a:lstStyle/>
                    <a:p>
                      <a:r>
                        <a:rPr lang="en-US" dirty="0"/>
                        <a:t>Membership</a:t>
                      </a:r>
                    </a:p>
                  </a:txBody>
                  <a:tcPr/>
                </a:tc>
                <a:tc>
                  <a:txBody>
                    <a:bodyPr/>
                    <a:lstStyle/>
                    <a:p>
                      <a:pPr algn="ctr"/>
                      <a:r>
                        <a:rPr lang="en-US" dirty="0"/>
                        <a:t>38,895</a:t>
                      </a:r>
                    </a:p>
                  </a:txBody>
                  <a:tcPr/>
                </a:tc>
                <a:tc>
                  <a:txBody>
                    <a:bodyPr/>
                    <a:lstStyle/>
                    <a:p>
                      <a:pPr algn="ctr"/>
                      <a:r>
                        <a:rPr lang="en-US" dirty="0"/>
                        <a:t>23,284</a:t>
                      </a:r>
                    </a:p>
                  </a:txBody>
                  <a:tcPr/>
                </a:tc>
                <a:tc>
                  <a:txBody>
                    <a:bodyPr/>
                    <a:lstStyle/>
                    <a:p>
                      <a:pPr algn="ctr"/>
                      <a:r>
                        <a:rPr lang="en-US" dirty="0"/>
                        <a:t>54,813</a:t>
                      </a:r>
                    </a:p>
                  </a:txBody>
                  <a:tcPr/>
                </a:tc>
                <a:extLst>
                  <a:ext uri="{0D108BD9-81ED-4DB2-BD59-A6C34878D82A}">
                    <a16:rowId xmlns:a16="http://schemas.microsoft.com/office/drawing/2014/main" val="3923206335"/>
                  </a:ext>
                </a:extLst>
              </a:tr>
              <a:tr h="370840">
                <a:tc>
                  <a:txBody>
                    <a:bodyPr/>
                    <a:lstStyle/>
                    <a:p>
                      <a:r>
                        <a:rPr lang="en-US" dirty="0"/>
                        <a:t>Conference </a:t>
                      </a:r>
                    </a:p>
                  </a:txBody>
                  <a:tcPr/>
                </a:tc>
                <a:tc>
                  <a:txBody>
                    <a:bodyPr/>
                    <a:lstStyle/>
                    <a:p>
                      <a:pPr algn="ctr"/>
                      <a:r>
                        <a:rPr lang="en-US" dirty="0"/>
                        <a:t>175,156</a:t>
                      </a:r>
                    </a:p>
                  </a:txBody>
                  <a:tcPr/>
                </a:tc>
                <a:tc>
                  <a:txBody>
                    <a:bodyPr/>
                    <a:lstStyle/>
                    <a:p>
                      <a:pPr algn="ctr"/>
                      <a:r>
                        <a:rPr lang="en-US" dirty="0"/>
                        <a:t>48,964</a:t>
                      </a:r>
                    </a:p>
                  </a:txBody>
                  <a:tcPr/>
                </a:tc>
                <a:tc>
                  <a:txBody>
                    <a:bodyPr/>
                    <a:lstStyle/>
                    <a:p>
                      <a:pPr algn="ctr"/>
                      <a:r>
                        <a:rPr lang="en-US" dirty="0"/>
                        <a:t>17,492</a:t>
                      </a:r>
                    </a:p>
                  </a:txBody>
                  <a:tcPr/>
                </a:tc>
                <a:extLst>
                  <a:ext uri="{0D108BD9-81ED-4DB2-BD59-A6C34878D82A}">
                    <a16:rowId xmlns:a16="http://schemas.microsoft.com/office/drawing/2014/main" val="370435588"/>
                  </a:ext>
                </a:extLst>
              </a:tr>
              <a:tr h="370840">
                <a:tc>
                  <a:txBody>
                    <a:bodyPr/>
                    <a:lstStyle/>
                    <a:p>
                      <a:r>
                        <a:rPr lang="en-US" dirty="0"/>
                        <a:t>Accreditation </a:t>
                      </a:r>
                    </a:p>
                  </a:txBody>
                  <a:tcPr/>
                </a:tc>
                <a:tc>
                  <a:txBody>
                    <a:bodyPr/>
                    <a:lstStyle/>
                    <a:p>
                      <a:pPr algn="ctr"/>
                      <a:r>
                        <a:rPr lang="en-US" dirty="0"/>
                        <a:t>300</a:t>
                      </a:r>
                    </a:p>
                  </a:txBody>
                  <a:tcPr/>
                </a:tc>
                <a:tc>
                  <a:txBody>
                    <a:bodyPr/>
                    <a:lstStyle/>
                    <a:p>
                      <a:pPr algn="ctr"/>
                      <a:r>
                        <a:rPr lang="en-US" dirty="0"/>
                        <a:t>210</a:t>
                      </a:r>
                    </a:p>
                  </a:txBody>
                  <a:tcPr/>
                </a:tc>
                <a:tc>
                  <a:txBody>
                    <a:bodyPr/>
                    <a:lstStyle/>
                    <a:p>
                      <a:pPr algn="ctr"/>
                      <a:r>
                        <a:rPr lang="en-US" dirty="0"/>
                        <a:t>30</a:t>
                      </a:r>
                    </a:p>
                  </a:txBody>
                  <a:tcPr/>
                </a:tc>
                <a:extLst>
                  <a:ext uri="{0D108BD9-81ED-4DB2-BD59-A6C34878D82A}">
                    <a16:rowId xmlns:a16="http://schemas.microsoft.com/office/drawing/2014/main" val="79357798"/>
                  </a:ext>
                </a:extLst>
              </a:tr>
              <a:tr h="370840">
                <a:tc>
                  <a:txBody>
                    <a:bodyPr/>
                    <a:lstStyle/>
                    <a:p>
                      <a:r>
                        <a:rPr lang="en-US" dirty="0"/>
                        <a:t>Workshops/courses</a:t>
                      </a:r>
                    </a:p>
                  </a:txBody>
                  <a:tcPr/>
                </a:tc>
                <a:tc>
                  <a:txBody>
                    <a:bodyPr/>
                    <a:lstStyle/>
                    <a:p>
                      <a:pPr algn="ctr"/>
                      <a:r>
                        <a:rPr lang="en-US" dirty="0"/>
                        <a:t>3,007</a:t>
                      </a:r>
                    </a:p>
                  </a:txBody>
                  <a:tcPr/>
                </a:tc>
                <a:tc>
                  <a:txBody>
                    <a:bodyPr/>
                    <a:lstStyle/>
                    <a:p>
                      <a:pPr algn="ctr"/>
                      <a:r>
                        <a:rPr lang="en-US" dirty="0"/>
                        <a:t>0</a:t>
                      </a:r>
                    </a:p>
                  </a:txBody>
                  <a:tcPr/>
                </a:tc>
                <a:tc>
                  <a:txBody>
                    <a:bodyPr/>
                    <a:lstStyle/>
                    <a:p>
                      <a:pPr algn="ctr"/>
                      <a:r>
                        <a:rPr lang="en-US" dirty="0"/>
                        <a:t>-50</a:t>
                      </a:r>
                    </a:p>
                  </a:txBody>
                  <a:tcPr/>
                </a:tc>
                <a:extLst>
                  <a:ext uri="{0D108BD9-81ED-4DB2-BD59-A6C34878D82A}">
                    <a16:rowId xmlns:a16="http://schemas.microsoft.com/office/drawing/2014/main" val="10024861"/>
                  </a:ext>
                </a:extLst>
              </a:tr>
              <a:tr h="370840">
                <a:tc>
                  <a:txBody>
                    <a:bodyPr/>
                    <a:lstStyle/>
                    <a:p>
                      <a:r>
                        <a:rPr lang="en-US" dirty="0"/>
                        <a:t>Sponsors</a:t>
                      </a:r>
                    </a:p>
                  </a:txBody>
                  <a:tcPr/>
                </a:tc>
                <a:tc>
                  <a:txBody>
                    <a:bodyPr/>
                    <a:lstStyle/>
                    <a:p>
                      <a:pPr algn="ctr"/>
                      <a:r>
                        <a:rPr lang="en-US" dirty="0"/>
                        <a:t>82,649</a:t>
                      </a:r>
                    </a:p>
                  </a:txBody>
                  <a:tcPr/>
                </a:tc>
                <a:tc>
                  <a:txBody>
                    <a:bodyPr/>
                    <a:lstStyle/>
                    <a:p>
                      <a:pPr algn="ctr"/>
                      <a:r>
                        <a:rPr lang="en-US" dirty="0"/>
                        <a:t>8,775</a:t>
                      </a:r>
                    </a:p>
                  </a:txBody>
                  <a:tcPr/>
                </a:tc>
                <a:tc>
                  <a:txBody>
                    <a:bodyPr/>
                    <a:lstStyle/>
                    <a:p>
                      <a:pPr algn="ctr"/>
                      <a:r>
                        <a:rPr lang="en-US" dirty="0"/>
                        <a:t>4,750</a:t>
                      </a:r>
                    </a:p>
                  </a:txBody>
                  <a:tcPr/>
                </a:tc>
                <a:extLst>
                  <a:ext uri="{0D108BD9-81ED-4DB2-BD59-A6C34878D82A}">
                    <a16:rowId xmlns:a16="http://schemas.microsoft.com/office/drawing/2014/main" val="1649424438"/>
                  </a:ext>
                </a:extLst>
              </a:tr>
              <a:tr h="370840">
                <a:tc>
                  <a:txBody>
                    <a:bodyPr/>
                    <a:lstStyle/>
                    <a:p>
                      <a:r>
                        <a:rPr lang="en-US" dirty="0"/>
                        <a:t>Miscellaneous</a:t>
                      </a:r>
                    </a:p>
                  </a:txBody>
                  <a:tcPr/>
                </a:tc>
                <a:tc>
                  <a:txBody>
                    <a:bodyPr/>
                    <a:lstStyle/>
                    <a:p>
                      <a:pPr algn="ctr"/>
                      <a:r>
                        <a:rPr lang="en-US" dirty="0"/>
                        <a:t>0</a:t>
                      </a:r>
                    </a:p>
                  </a:txBody>
                  <a:tcPr/>
                </a:tc>
                <a:tc>
                  <a:txBody>
                    <a:bodyPr/>
                    <a:lstStyle/>
                    <a:p>
                      <a:pPr algn="ctr"/>
                      <a:r>
                        <a:rPr lang="en-US" dirty="0"/>
                        <a:t>3,254</a:t>
                      </a:r>
                    </a:p>
                  </a:txBody>
                  <a:tcPr/>
                </a:tc>
                <a:tc>
                  <a:txBody>
                    <a:bodyPr/>
                    <a:lstStyle/>
                    <a:p>
                      <a:pPr algn="ctr"/>
                      <a:r>
                        <a:rPr lang="en-US" dirty="0"/>
                        <a:t>5,733</a:t>
                      </a:r>
                    </a:p>
                  </a:txBody>
                  <a:tcPr/>
                </a:tc>
                <a:extLst>
                  <a:ext uri="{0D108BD9-81ED-4DB2-BD59-A6C34878D82A}">
                    <a16:rowId xmlns:a16="http://schemas.microsoft.com/office/drawing/2014/main" val="1607591817"/>
                  </a:ext>
                </a:extLst>
              </a:tr>
              <a:tr h="370840">
                <a:tc>
                  <a:txBody>
                    <a:bodyPr/>
                    <a:lstStyle/>
                    <a:p>
                      <a:endParaRPr lang="en-US" dirty="0"/>
                    </a:p>
                  </a:txBody>
                  <a:tcPr/>
                </a:tc>
                <a:tc>
                  <a:txBody>
                    <a:bodyPr/>
                    <a:lstStyle/>
                    <a:p>
                      <a:pPr algn="ctr"/>
                      <a:r>
                        <a:rPr lang="en-US" b="1" dirty="0"/>
                        <a:t>300,082</a:t>
                      </a:r>
                    </a:p>
                  </a:txBody>
                  <a:tcPr/>
                </a:tc>
                <a:tc>
                  <a:txBody>
                    <a:bodyPr/>
                    <a:lstStyle/>
                    <a:p>
                      <a:pPr algn="ctr"/>
                      <a:r>
                        <a:rPr lang="en-US" b="1" dirty="0"/>
                        <a:t>84,487</a:t>
                      </a:r>
                    </a:p>
                  </a:txBody>
                  <a:tcPr/>
                </a:tc>
                <a:tc>
                  <a:txBody>
                    <a:bodyPr/>
                    <a:lstStyle/>
                    <a:p>
                      <a:pPr algn="ctr"/>
                      <a:r>
                        <a:rPr lang="en-US" b="1" dirty="0"/>
                        <a:t>82,868</a:t>
                      </a:r>
                    </a:p>
                  </a:txBody>
                  <a:tcPr/>
                </a:tc>
                <a:extLst>
                  <a:ext uri="{0D108BD9-81ED-4DB2-BD59-A6C34878D82A}">
                    <a16:rowId xmlns:a16="http://schemas.microsoft.com/office/drawing/2014/main" val="968099422"/>
                  </a:ext>
                </a:extLst>
              </a:tr>
            </a:tbl>
          </a:graphicData>
        </a:graphic>
      </p:graphicFrame>
    </p:spTree>
    <p:extLst>
      <p:ext uri="{BB962C8B-B14F-4D97-AF65-F5344CB8AC3E}">
        <p14:creationId xmlns:p14="http://schemas.microsoft.com/office/powerpoint/2010/main" val="19019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AA7C-3FCA-2340-9D87-1A979B8BFB91}"/>
              </a:ext>
            </a:extLst>
          </p:cNvPr>
          <p:cNvSpPr>
            <a:spLocks noGrp="1"/>
          </p:cNvSpPr>
          <p:nvPr>
            <p:ph type="title"/>
          </p:nvPr>
        </p:nvSpPr>
        <p:spPr>
          <a:xfrm>
            <a:off x="2713524" y="624110"/>
            <a:ext cx="8791088" cy="1280890"/>
          </a:xfrm>
        </p:spPr>
        <p:txBody>
          <a:bodyPr/>
          <a:lstStyle/>
          <a:p>
            <a:r>
              <a:rPr lang="en-US" b="1" dirty="0">
                <a:solidFill>
                  <a:schemeClr val="tx1">
                    <a:lumMod val="65000"/>
                    <a:lumOff val="35000"/>
                  </a:schemeClr>
                </a:solidFill>
              </a:rPr>
              <a:t>Cost of Sales</a:t>
            </a:r>
          </a:p>
        </p:txBody>
      </p:sp>
      <p:graphicFrame>
        <p:nvGraphicFramePr>
          <p:cNvPr id="7" name="Table 7">
            <a:extLst>
              <a:ext uri="{FF2B5EF4-FFF2-40B4-BE49-F238E27FC236}">
                <a16:creationId xmlns:a16="http://schemas.microsoft.com/office/drawing/2014/main" id="{F44D476B-6907-2048-88D3-13CC6A2832D9}"/>
              </a:ext>
            </a:extLst>
          </p:cNvPr>
          <p:cNvGraphicFramePr>
            <a:graphicFrameLocks noGrp="1"/>
          </p:cNvGraphicFramePr>
          <p:nvPr>
            <p:ph sz="half" idx="2"/>
            <p:extLst/>
          </p:nvPr>
        </p:nvGraphicFramePr>
        <p:xfrm>
          <a:off x="2713524" y="2054629"/>
          <a:ext cx="8911687" cy="3332480"/>
        </p:xfrm>
        <a:graphic>
          <a:graphicData uri="http://schemas.openxmlformats.org/drawingml/2006/table">
            <a:tbl>
              <a:tblPr firstRow="1" bandRow="1">
                <a:tableStyleId>{5C22544A-7EE6-4342-B048-85BDC9FD1C3A}</a:tableStyleId>
              </a:tblPr>
              <a:tblGrid>
                <a:gridCol w="3554272">
                  <a:extLst>
                    <a:ext uri="{9D8B030D-6E8A-4147-A177-3AD203B41FA5}">
                      <a16:colId xmlns:a16="http://schemas.microsoft.com/office/drawing/2014/main" val="318508363"/>
                    </a:ext>
                  </a:extLst>
                </a:gridCol>
                <a:gridCol w="1878676">
                  <a:extLst>
                    <a:ext uri="{9D8B030D-6E8A-4147-A177-3AD203B41FA5}">
                      <a16:colId xmlns:a16="http://schemas.microsoft.com/office/drawing/2014/main" val="1359958106"/>
                    </a:ext>
                  </a:extLst>
                </a:gridCol>
                <a:gridCol w="1745673">
                  <a:extLst>
                    <a:ext uri="{9D8B030D-6E8A-4147-A177-3AD203B41FA5}">
                      <a16:colId xmlns:a16="http://schemas.microsoft.com/office/drawing/2014/main" val="3422688465"/>
                    </a:ext>
                  </a:extLst>
                </a:gridCol>
                <a:gridCol w="1733066">
                  <a:extLst>
                    <a:ext uri="{9D8B030D-6E8A-4147-A177-3AD203B41FA5}">
                      <a16:colId xmlns:a16="http://schemas.microsoft.com/office/drawing/2014/main" val="1054987431"/>
                    </a:ext>
                  </a:extLst>
                </a:gridCol>
              </a:tblGrid>
              <a:tr h="370840">
                <a:tc>
                  <a:txBody>
                    <a:bodyPr/>
                    <a:lstStyle/>
                    <a:p>
                      <a:pPr algn="ctr"/>
                      <a:endParaRPr lang="en-US" dirty="0"/>
                    </a:p>
                  </a:txBody>
                  <a:tcPr/>
                </a:tc>
                <a:tc>
                  <a:txBody>
                    <a:bodyPr/>
                    <a:lstStyle/>
                    <a:p>
                      <a:pPr algn="ctr"/>
                      <a:r>
                        <a:rPr lang="en-US" dirty="0"/>
                        <a:t>2022</a:t>
                      </a:r>
                    </a:p>
                  </a:txBody>
                  <a:tcPr/>
                </a:tc>
                <a:tc>
                  <a:txBody>
                    <a:bodyPr/>
                    <a:lstStyle/>
                    <a:p>
                      <a:pPr algn="ctr"/>
                      <a:r>
                        <a:rPr lang="en-US" dirty="0"/>
                        <a:t>2021</a:t>
                      </a:r>
                    </a:p>
                  </a:txBody>
                  <a:tcPr/>
                </a:tc>
                <a:tc>
                  <a:txBody>
                    <a:bodyPr/>
                    <a:lstStyle/>
                    <a:p>
                      <a:pPr algn="ctr"/>
                      <a:r>
                        <a:rPr lang="en-US" dirty="0"/>
                        <a:t>2020</a:t>
                      </a:r>
                    </a:p>
                  </a:txBody>
                  <a:tcPr/>
                </a:tc>
                <a:extLst>
                  <a:ext uri="{0D108BD9-81ED-4DB2-BD59-A6C34878D82A}">
                    <a16:rowId xmlns:a16="http://schemas.microsoft.com/office/drawing/2014/main" val="2600042756"/>
                  </a:ext>
                </a:extLst>
              </a:tr>
              <a:tr h="370840">
                <a:tc>
                  <a:txBody>
                    <a:bodyPr/>
                    <a:lstStyle/>
                    <a:p>
                      <a:r>
                        <a:rPr lang="en-US" dirty="0"/>
                        <a:t>Conference</a:t>
                      </a:r>
                    </a:p>
                  </a:txBody>
                  <a:tcPr/>
                </a:tc>
                <a:tc>
                  <a:txBody>
                    <a:bodyPr/>
                    <a:lstStyle/>
                    <a:p>
                      <a:pPr algn="ctr"/>
                      <a:r>
                        <a:rPr lang="en-US" dirty="0"/>
                        <a:t>-126,585</a:t>
                      </a:r>
                    </a:p>
                  </a:txBody>
                  <a:tcPr/>
                </a:tc>
                <a:tc>
                  <a:txBody>
                    <a:bodyPr/>
                    <a:lstStyle/>
                    <a:p>
                      <a:pPr algn="ctr"/>
                      <a:r>
                        <a:rPr lang="en-US" dirty="0"/>
                        <a:t>-6,774</a:t>
                      </a:r>
                    </a:p>
                  </a:txBody>
                  <a:tcPr/>
                </a:tc>
                <a:tc>
                  <a:txBody>
                    <a:bodyPr/>
                    <a:lstStyle/>
                    <a:p>
                      <a:pPr algn="ctr"/>
                      <a:r>
                        <a:rPr lang="en-US" dirty="0"/>
                        <a:t>-11,300</a:t>
                      </a:r>
                    </a:p>
                  </a:txBody>
                  <a:tcPr/>
                </a:tc>
                <a:extLst>
                  <a:ext uri="{0D108BD9-81ED-4DB2-BD59-A6C34878D82A}">
                    <a16:rowId xmlns:a16="http://schemas.microsoft.com/office/drawing/2014/main" val="3923206335"/>
                  </a:ext>
                </a:extLst>
              </a:tr>
              <a:tr h="370840">
                <a:tc>
                  <a:txBody>
                    <a:bodyPr/>
                    <a:lstStyle/>
                    <a:p>
                      <a:r>
                        <a:rPr lang="en-US" dirty="0"/>
                        <a:t>EBS</a:t>
                      </a:r>
                    </a:p>
                  </a:txBody>
                  <a:tcPr/>
                </a:tc>
                <a:tc>
                  <a:txBody>
                    <a:bodyPr/>
                    <a:lstStyle/>
                    <a:p>
                      <a:pPr algn="ctr"/>
                      <a:r>
                        <a:rPr lang="en-US" dirty="0"/>
                        <a:t>-33,659</a:t>
                      </a:r>
                    </a:p>
                  </a:txBody>
                  <a:tcPr/>
                </a:tc>
                <a:tc>
                  <a:txBody>
                    <a:bodyPr/>
                    <a:lstStyle/>
                    <a:p>
                      <a:pPr algn="ctr"/>
                      <a:r>
                        <a:rPr lang="en-US" dirty="0"/>
                        <a:t>-33,000</a:t>
                      </a:r>
                    </a:p>
                  </a:txBody>
                  <a:tcPr/>
                </a:tc>
                <a:tc>
                  <a:txBody>
                    <a:bodyPr/>
                    <a:lstStyle/>
                    <a:p>
                      <a:pPr algn="ctr"/>
                      <a:r>
                        <a:rPr lang="en-US" dirty="0"/>
                        <a:t>-32,213</a:t>
                      </a:r>
                    </a:p>
                  </a:txBody>
                  <a:tcPr/>
                </a:tc>
                <a:extLst>
                  <a:ext uri="{0D108BD9-81ED-4DB2-BD59-A6C34878D82A}">
                    <a16:rowId xmlns:a16="http://schemas.microsoft.com/office/drawing/2014/main" val="981985285"/>
                  </a:ext>
                </a:extLst>
              </a:tr>
              <a:tr h="370840">
                <a:tc>
                  <a:txBody>
                    <a:bodyPr/>
                    <a:lstStyle/>
                    <a:p>
                      <a:r>
                        <a:rPr lang="en-US" dirty="0"/>
                        <a:t>General Administration</a:t>
                      </a:r>
                    </a:p>
                  </a:txBody>
                  <a:tcPr/>
                </a:tc>
                <a:tc>
                  <a:txBody>
                    <a:bodyPr/>
                    <a:lstStyle/>
                    <a:p>
                      <a:pPr algn="ctr"/>
                      <a:r>
                        <a:rPr lang="en-US" dirty="0"/>
                        <a:t>-8,893</a:t>
                      </a:r>
                    </a:p>
                  </a:txBody>
                  <a:tcPr/>
                </a:tc>
                <a:tc>
                  <a:txBody>
                    <a:bodyPr/>
                    <a:lstStyle/>
                    <a:p>
                      <a:pPr algn="ctr"/>
                      <a:r>
                        <a:rPr lang="en-US" dirty="0"/>
                        <a:t>-7,706</a:t>
                      </a:r>
                    </a:p>
                  </a:txBody>
                  <a:tcPr/>
                </a:tc>
                <a:tc>
                  <a:txBody>
                    <a:bodyPr/>
                    <a:lstStyle/>
                    <a:p>
                      <a:pPr algn="ctr"/>
                      <a:r>
                        <a:rPr lang="en-US" dirty="0"/>
                        <a:t>--6,060</a:t>
                      </a:r>
                    </a:p>
                  </a:txBody>
                  <a:tcPr/>
                </a:tc>
                <a:extLst>
                  <a:ext uri="{0D108BD9-81ED-4DB2-BD59-A6C34878D82A}">
                    <a16:rowId xmlns:a16="http://schemas.microsoft.com/office/drawing/2014/main" val="2319843816"/>
                  </a:ext>
                </a:extLst>
              </a:tr>
              <a:tr h="370840">
                <a:tc>
                  <a:txBody>
                    <a:bodyPr/>
                    <a:lstStyle/>
                    <a:p>
                      <a:r>
                        <a:rPr lang="en-US" dirty="0"/>
                        <a:t>ASPiH Services</a:t>
                      </a:r>
                    </a:p>
                  </a:txBody>
                  <a:tcPr/>
                </a:tc>
                <a:tc>
                  <a:txBody>
                    <a:bodyPr/>
                    <a:lstStyle/>
                    <a:p>
                      <a:pPr algn="ctr"/>
                      <a:r>
                        <a:rPr lang="en-US" dirty="0"/>
                        <a:t>-13,547</a:t>
                      </a:r>
                    </a:p>
                  </a:txBody>
                  <a:tcPr/>
                </a:tc>
                <a:tc>
                  <a:txBody>
                    <a:bodyPr/>
                    <a:lstStyle/>
                    <a:p>
                      <a:pPr algn="ctr"/>
                      <a:r>
                        <a:rPr lang="en-US" dirty="0"/>
                        <a:t>-14,353</a:t>
                      </a:r>
                    </a:p>
                  </a:txBody>
                  <a:tcPr/>
                </a:tc>
                <a:tc>
                  <a:txBody>
                    <a:bodyPr/>
                    <a:lstStyle/>
                    <a:p>
                      <a:pPr algn="ctr"/>
                      <a:r>
                        <a:rPr lang="en-US" dirty="0"/>
                        <a:t>-8,650</a:t>
                      </a:r>
                    </a:p>
                  </a:txBody>
                  <a:tcPr/>
                </a:tc>
                <a:extLst>
                  <a:ext uri="{0D108BD9-81ED-4DB2-BD59-A6C34878D82A}">
                    <a16:rowId xmlns:a16="http://schemas.microsoft.com/office/drawing/2014/main" val="4086317888"/>
                  </a:ext>
                </a:extLst>
              </a:tr>
              <a:tr h="370840">
                <a:tc>
                  <a:txBody>
                    <a:bodyPr/>
                    <a:lstStyle/>
                    <a:p>
                      <a:r>
                        <a:rPr lang="en-US" dirty="0"/>
                        <a:t>Journal (</a:t>
                      </a:r>
                      <a:r>
                        <a:rPr lang="en-US" dirty="0" err="1"/>
                        <a:t>IJoHS</a:t>
                      </a:r>
                      <a:r>
                        <a:rPr lang="en-US" dirty="0"/>
                        <a:t> and BMJ STEL)</a:t>
                      </a:r>
                    </a:p>
                  </a:txBody>
                  <a:tcPr/>
                </a:tc>
                <a:tc>
                  <a:txBody>
                    <a:bodyPr/>
                    <a:lstStyle/>
                    <a:p>
                      <a:pPr algn="ctr"/>
                      <a:r>
                        <a:rPr lang="en-US" dirty="0"/>
                        <a:t>-20,000</a:t>
                      </a:r>
                    </a:p>
                  </a:txBody>
                  <a:tcPr/>
                </a:tc>
                <a:tc>
                  <a:txBody>
                    <a:bodyPr/>
                    <a:lstStyle/>
                    <a:p>
                      <a:pPr algn="ctr"/>
                      <a:r>
                        <a:rPr lang="en-US" dirty="0"/>
                        <a:t>-23,092</a:t>
                      </a:r>
                    </a:p>
                  </a:txBody>
                  <a:tcPr/>
                </a:tc>
                <a:tc>
                  <a:txBody>
                    <a:bodyPr/>
                    <a:lstStyle/>
                    <a:p>
                      <a:pPr algn="ctr"/>
                      <a:r>
                        <a:rPr lang="en-US" dirty="0"/>
                        <a:t>-18,354</a:t>
                      </a:r>
                    </a:p>
                  </a:txBody>
                  <a:tcPr/>
                </a:tc>
                <a:extLst>
                  <a:ext uri="{0D108BD9-81ED-4DB2-BD59-A6C34878D82A}">
                    <a16:rowId xmlns:a16="http://schemas.microsoft.com/office/drawing/2014/main" val="3618109565"/>
                  </a:ext>
                </a:extLst>
              </a:tr>
              <a:tr h="370840">
                <a:tc>
                  <a:txBody>
                    <a:bodyPr/>
                    <a:lstStyle/>
                    <a:p>
                      <a:r>
                        <a:rPr lang="en-US" dirty="0"/>
                        <a:t>Exec committee</a:t>
                      </a:r>
                    </a:p>
                  </a:txBody>
                  <a:tcPr/>
                </a:tc>
                <a:tc>
                  <a:txBody>
                    <a:bodyPr/>
                    <a:lstStyle/>
                    <a:p>
                      <a:pPr algn="ctr"/>
                      <a:r>
                        <a:rPr lang="en-US" dirty="0"/>
                        <a:t>-834</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24861"/>
                  </a:ext>
                </a:extLst>
              </a:tr>
              <a:tr h="370840">
                <a:tc>
                  <a:txBody>
                    <a:bodyPr/>
                    <a:lstStyle/>
                    <a:p>
                      <a:r>
                        <a:rPr lang="en-US" dirty="0"/>
                        <a:t>Miscellaneous</a:t>
                      </a:r>
                    </a:p>
                  </a:txBody>
                  <a:tcPr/>
                </a:tc>
                <a:tc>
                  <a:txBody>
                    <a:bodyPr/>
                    <a:lstStyle/>
                    <a:p>
                      <a:pPr algn="ctr"/>
                      <a:r>
                        <a:rPr lang="en-US" dirty="0"/>
                        <a:t>-16,776</a:t>
                      </a:r>
                    </a:p>
                  </a:txBody>
                  <a:tcPr/>
                </a:tc>
                <a:tc>
                  <a:txBody>
                    <a:bodyPr/>
                    <a:lstStyle/>
                    <a:p>
                      <a:pPr algn="ctr"/>
                      <a:r>
                        <a:rPr lang="en-US" dirty="0"/>
                        <a:t>-2,393</a:t>
                      </a:r>
                    </a:p>
                  </a:txBody>
                  <a:tcPr/>
                </a:tc>
                <a:tc>
                  <a:txBody>
                    <a:bodyPr/>
                    <a:lstStyle/>
                    <a:p>
                      <a:pPr algn="ctr"/>
                      <a:r>
                        <a:rPr lang="en-US" dirty="0"/>
                        <a:t>-419</a:t>
                      </a:r>
                    </a:p>
                  </a:txBody>
                  <a:tcPr/>
                </a:tc>
                <a:extLst>
                  <a:ext uri="{0D108BD9-81ED-4DB2-BD59-A6C34878D82A}">
                    <a16:rowId xmlns:a16="http://schemas.microsoft.com/office/drawing/2014/main" val="718931603"/>
                  </a:ext>
                </a:extLst>
              </a:tr>
              <a:tr h="230187">
                <a:tc>
                  <a:txBody>
                    <a:bodyPr/>
                    <a:lstStyle/>
                    <a:p>
                      <a:r>
                        <a:rPr lang="en-US" b="1" dirty="0"/>
                        <a:t>COS</a:t>
                      </a:r>
                    </a:p>
                  </a:txBody>
                  <a:tcPr/>
                </a:tc>
                <a:tc>
                  <a:txBody>
                    <a:bodyPr/>
                    <a:lstStyle/>
                    <a:p>
                      <a:pPr algn="ctr"/>
                      <a:r>
                        <a:rPr lang="en-US" b="1" dirty="0"/>
                        <a:t>-220,294</a:t>
                      </a:r>
                    </a:p>
                  </a:txBody>
                  <a:tcPr/>
                </a:tc>
                <a:tc>
                  <a:txBody>
                    <a:bodyPr/>
                    <a:lstStyle/>
                    <a:p>
                      <a:pPr algn="ctr"/>
                      <a:r>
                        <a:rPr lang="en-US" b="1" dirty="0"/>
                        <a:t>-77,860</a:t>
                      </a:r>
                    </a:p>
                  </a:txBody>
                  <a:tcPr/>
                </a:tc>
                <a:tc>
                  <a:txBody>
                    <a:bodyPr/>
                    <a:lstStyle/>
                    <a:p>
                      <a:pPr algn="ctr"/>
                      <a:r>
                        <a:rPr lang="en-US" b="1" dirty="0"/>
                        <a:t>-76,996</a:t>
                      </a:r>
                    </a:p>
                  </a:txBody>
                  <a:tcPr/>
                </a:tc>
                <a:extLst>
                  <a:ext uri="{0D108BD9-81ED-4DB2-BD59-A6C34878D82A}">
                    <a16:rowId xmlns:a16="http://schemas.microsoft.com/office/drawing/2014/main" val="348231660"/>
                  </a:ext>
                </a:extLst>
              </a:tr>
            </a:tbl>
          </a:graphicData>
        </a:graphic>
      </p:graphicFrame>
    </p:spTree>
    <p:extLst>
      <p:ext uri="{BB962C8B-B14F-4D97-AF65-F5344CB8AC3E}">
        <p14:creationId xmlns:p14="http://schemas.microsoft.com/office/powerpoint/2010/main" val="69073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004A-79A3-1B4C-A716-26C3EFF36144}"/>
              </a:ext>
            </a:extLst>
          </p:cNvPr>
          <p:cNvSpPr>
            <a:spLocks noGrp="1"/>
          </p:cNvSpPr>
          <p:nvPr>
            <p:ph type="title"/>
          </p:nvPr>
        </p:nvSpPr>
        <p:spPr>
          <a:xfrm>
            <a:off x="3158836" y="624110"/>
            <a:ext cx="8345775" cy="1280890"/>
          </a:xfrm>
        </p:spPr>
        <p:txBody>
          <a:bodyPr/>
          <a:lstStyle/>
          <a:p>
            <a:r>
              <a:rPr lang="en-US" b="1" dirty="0"/>
              <a:t>Capital &amp; Reserves</a:t>
            </a:r>
          </a:p>
        </p:txBody>
      </p:sp>
      <p:graphicFrame>
        <p:nvGraphicFramePr>
          <p:cNvPr id="15" name="Table 15">
            <a:extLst>
              <a:ext uri="{FF2B5EF4-FFF2-40B4-BE49-F238E27FC236}">
                <a16:creationId xmlns:a16="http://schemas.microsoft.com/office/drawing/2014/main" id="{14C09D1C-158D-AEB7-1ED1-60F3936B2994}"/>
              </a:ext>
            </a:extLst>
          </p:cNvPr>
          <p:cNvGraphicFramePr>
            <a:graphicFrameLocks noGrp="1"/>
          </p:cNvGraphicFramePr>
          <p:nvPr>
            <p:ph sz="quarter" idx="4"/>
            <p:extLst/>
          </p:nvPr>
        </p:nvGraphicFramePr>
        <p:xfrm>
          <a:off x="3158836" y="2897759"/>
          <a:ext cx="7874826" cy="1720850"/>
        </p:xfrm>
        <a:graphic>
          <a:graphicData uri="http://schemas.openxmlformats.org/drawingml/2006/table">
            <a:tbl>
              <a:tblPr firstRow="1" bandRow="1">
                <a:tableStyleId>{5C22544A-7EE6-4342-B048-85BDC9FD1C3A}</a:tableStyleId>
              </a:tblPr>
              <a:tblGrid>
                <a:gridCol w="2624942">
                  <a:extLst>
                    <a:ext uri="{9D8B030D-6E8A-4147-A177-3AD203B41FA5}">
                      <a16:colId xmlns:a16="http://schemas.microsoft.com/office/drawing/2014/main" val="3905579955"/>
                    </a:ext>
                  </a:extLst>
                </a:gridCol>
                <a:gridCol w="2624942">
                  <a:extLst>
                    <a:ext uri="{9D8B030D-6E8A-4147-A177-3AD203B41FA5}">
                      <a16:colId xmlns:a16="http://schemas.microsoft.com/office/drawing/2014/main" val="4258721772"/>
                    </a:ext>
                  </a:extLst>
                </a:gridCol>
                <a:gridCol w="2624942">
                  <a:extLst>
                    <a:ext uri="{9D8B030D-6E8A-4147-A177-3AD203B41FA5}">
                      <a16:colId xmlns:a16="http://schemas.microsoft.com/office/drawing/2014/main" val="3663544195"/>
                    </a:ext>
                  </a:extLst>
                </a:gridCol>
              </a:tblGrid>
              <a:tr h="860425">
                <a:tc>
                  <a:txBody>
                    <a:bodyPr/>
                    <a:lstStyle/>
                    <a:p>
                      <a:pPr algn="ctr"/>
                      <a:r>
                        <a:rPr lang="en-US" dirty="0"/>
                        <a:t>2022</a:t>
                      </a:r>
                    </a:p>
                  </a:txBody>
                  <a:tcPr anchor="ctr"/>
                </a:tc>
                <a:tc>
                  <a:txBody>
                    <a:bodyPr/>
                    <a:lstStyle/>
                    <a:p>
                      <a:pPr algn="ctr"/>
                      <a:r>
                        <a:rPr lang="en-US" dirty="0"/>
                        <a:t>2021</a:t>
                      </a:r>
                    </a:p>
                  </a:txBody>
                  <a:tcPr anchor="ctr"/>
                </a:tc>
                <a:tc>
                  <a:txBody>
                    <a:bodyPr/>
                    <a:lstStyle/>
                    <a:p>
                      <a:pPr algn="ctr"/>
                      <a:r>
                        <a:rPr lang="en-US" dirty="0"/>
                        <a:t>2020</a:t>
                      </a:r>
                    </a:p>
                  </a:txBody>
                  <a:tcPr anchor="ctr"/>
                </a:tc>
                <a:extLst>
                  <a:ext uri="{0D108BD9-81ED-4DB2-BD59-A6C34878D82A}">
                    <a16:rowId xmlns:a16="http://schemas.microsoft.com/office/drawing/2014/main" val="3608174218"/>
                  </a:ext>
                </a:extLst>
              </a:tr>
              <a:tr h="860425">
                <a:tc>
                  <a:txBody>
                    <a:bodyPr/>
                    <a:lstStyle/>
                    <a:p>
                      <a:pPr algn="ctr"/>
                      <a:r>
                        <a:rPr lang="en-US" b="0" dirty="0"/>
                        <a:t>105,151</a:t>
                      </a:r>
                    </a:p>
                  </a:txBody>
                  <a:tcPr anchor="ctr"/>
                </a:tc>
                <a:tc>
                  <a:txBody>
                    <a:bodyPr/>
                    <a:lstStyle/>
                    <a:p>
                      <a:pPr algn="ctr"/>
                      <a:r>
                        <a:rPr lang="en-US" b="0" dirty="0"/>
                        <a:t>71,827</a:t>
                      </a:r>
                    </a:p>
                  </a:txBody>
                  <a:tcPr anchor="ctr"/>
                </a:tc>
                <a:tc>
                  <a:txBody>
                    <a:bodyPr/>
                    <a:lstStyle/>
                    <a:p>
                      <a:pPr algn="ctr"/>
                      <a:r>
                        <a:rPr lang="en-US" b="0" dirty="0"/>
                        <a:t>59,797</a:t>
                      </a:r>
                    </a:p>
                  </a:txBody>
                  <a:tcPr anchor="ctr"/>
                </a:tc>
                <a:extLst>
                  <a:ext uri="{0D108BD9-81ED-4DB2-BD59-A6C34878D82A}">
                    <a16:rowId xmlns:a16="http://schemas.microsoft.com/office/drawing/2014/main" val="3385142904"/>
                  </a:ext>
                </a:extLst>
              </a:tr>
            </a:tbl>
          </a:graphicData>
        </a:graphic>
      </p:graphicFrame>
      <p:sp>
        <p:nvSpPr>
          <p:cNvPr id="17" name="Text Placeholder 2">
            <a:extLst>
              <a:ext uri="{FF2B5EF4-FFF2-40B4-BE49-F238E27FC236}">
                <a16:creationId xmlns:a16="http://schemas.microsoft.com/office/drawing/2014/main" id="{4A014AF7-2765-FD47-5B68-ABE3417B850F}"/>
              </a:ext>
            </a:extLst>
          </p:cNvPr>
          <p:cNvSpPr>
            <a:spLocks noGrp="1"/>
          </p:cNvSpPr>
          <p:nvPr>
            <p:ph type="body" idx="1"/>
          </p:nvPr>
        </p:nvSpPr>
        <p:spPr>
          <a:xfrm>
            <a:off x="3158836" y="1825117"/>
            <a:ext cx="7646145" cy="576262"/>
          </a:xfrm>
        </p:spPr>
        <p:txBody>
          <a:bodyPr/>
          <a:lstStyle/>
          <a:p>
            <a:r>
              <a:rPr lang="en-US" dirty="0">
                <a:solidFill>
                  <a:srgbClr val="D68F14"/>
                </a:solidFill>
              </a:rPr>
              <a:t>ASPiH Current Accounts </a:t>
            </a:r>
            <a:r>
              <a:rPr lang="en-US" sz="1600" dirty="0">
                <a:solidFill>
                  <a:srgbClr val="D68F14"/>
                </a:solidFill>
              </a:rPr>
              <a:t>(on 31</a:t>
            </a:r>
            <a:r>
              <a:rPr lang="en-US" sz="1600" baseline="30000" dirty="0">
                <a:solidFill>
                  <a:srgbClr val="D68F14"/>
                </a:solidFill>
              </a:rPr>
              <a:t>st</a:t>
            </a:r>
            <a:r>
              <a:rPr lang="en-US" sz="1600" dirty="0">
                <a:solidFill>
                  <a:srgbClr val="D68F14"/>
                </a:solidFill>
              </a:rPr>
              <a:t> December)</a:t>
            </a:r>
          </a:p>
        </p:txBody>
      </p:sp>
    </p:spTree>
    <p:extLst>
      <p:ext uri="{BB962C8B-B14F-4D97-AF65-F5344CB8AC3E}">
        <p14:creationId xmlns:p14="http://schemas.microsoft.com/office/powerpoint/2010/main" val="1319838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E834-ECC2-FD44-B156-DEDE14A09DC8}"/>
              </a:ext>
            </a:extLst>
          </p:cNvPr>
          <p:cNvSpPr>
            <a:spLocks noGrp="1"/>
          </p:cNvSpPr>
          <p:nvPr>
            <p:ph type="title"/>
          </p:nvPr>
        </p:nvSpPr>
        <p:spPr>
          <a:xfrm>
            <a:off x="2504285" y="629265"/>
            <a:ext cx="4344112" cy="783899"/>
          </a:xfrm>
        </p:spPr>
        <p:txBody>
          <a:bodyPr vert="horz" lIns="91440" tIns="45720" rIns="91440" bIns="45720" rtlCol="0" anchor="ctr">
            <a:normAutofit/>
          </a:bodyPr>
          <a:lstStyle/>
          <a:p>
            <a:r>
              <a:rPr lang="en-US" b="1" i="0" kern="1200" dirty="0">
                <a:solidFill>
                  <a:schemeClr val="tx1">
                    <a:lumMod val="65000"/>
                    <a:lumOff val="35000"/>
                  </a:schemeClr>
                </a:solidFill>
                <a:latin typeface="+mj-lt"/>
                <a:ea typeface="+mj-ea"/>
                <a:cs typeface="+mj-cs"/>
              </a:rPr>
              <a:t>HMRC VAT </a:t>
            </a:r>
          </a:p>
        </p:txBody>
      </p:sp>
      <p:sp>
        <p:nvSpPr>
          <p:cNvPr id="6" name="TextBox 5">
            <a:extLst>
              <a:ext uri="{FF2B5EF4-FFF2-40B4-BE49-F238E27FC236}">
                <a16:creationId xmlns:a16="http://schemas.microsoft.com/office/drawing/2014/main" id="{EC9DE062-2DE2-148D-0A55-FE61E8656549}"/>
              </a:ext>
            </a:extLst>
          </p:cNvPr>
          <p:cNvSpPr txBox="1"/>
          <p:nvPr/>
        </p:nvSpPr>
        <p:spPr>
          <a:xfrm>
            <a:off x="2504285" y="1862166"/>
            <a:ext cx="9371766" cy="468245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Feb 2021</a:t>
            </a:r>
          </a:p>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HMRC contacted EBS as part of regular Compliance checking.</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Conference and membership were incorrectly separated as a different supply. Should have been a partial exemption only. </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ASPiH paying too much VAT on Conference income and not enough on Membership income. </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Potentially significant tax liability of up to £45k (plus 30% penalty) identified.</a:t>
            </a:r>
          </a:p>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June 2022</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HMRC accept </a:t>
            </a:r>
            <a:r>
              <a:rPr kumimoji="0" lang="en-US" sz="1800" b="0" i="0" u="none" strike="noStrike" kern="1200" cap="none" spc="0" normalizeH="0" baseline="0" noProof="0" dirty="0" err="1">
                <a:ln>
                  <a:noFill/>
                </a:ln>
                <a:solidFill>
                  <a:prstClr val="black">
                    <a:lumMod val="65000"/>
                    <a:lumOff val="35000"/>
                  </a:prstClr>
                </a:solidFill>
                <a:effectLst/>
                <a:uLnTx/>
                <a:uFillTx/>
                <a:latin typeface="Century Gothic" panose="020B0502020202020204"/>
                <a:ea typeface="+mn-ea"/>
                <a:cs typeface="+mn-cs"/>
              </a:rPr>
              <a:t>ASPiH’s</a:t>
            </a: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 revised VAT calculations:</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VAT </a:t>
            </a:r>
            <a:r>
              <a:rPr kumimoji="0" lang="en-US" sz="1800" b="1" i="0" u="sng"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should</a:t>
            </a: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 be charged on Membership</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VAT </a:t>
            </a:r>
            <a:r>
              <a:rPr kumimoji="0" lang="en-US" sz="1800" b="1" i="0" u="sng"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should</a:t>
            </a: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 be charged on Sponsorship income</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Vat </a:t>
            </a:r>
            <a:r>
              <a:rPr kumimoji="0" lang="en-US" sz="1800" b="1" i="0" u="sng"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should not </a:t>
            </a: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be charged on Conference Delegate fees</a:t>
            </a:r>
          </a:p>
          <a:p>
            <a:pPr marL="742950" marR="0" lvl="1"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26" name="Picture 2" descr="LTA tax take hits £382m in 2020/21, latest HMRC stats show">
            <a:extLst>
              <a:ext uri="{FF2B5EF4-FFF2-40B4-BE49-F238E27FC236}">
                <a16:creationId xmlns:a16="http://schemas.microsoft.com/office/drawing/2014/main" id="{68AD6E63-BDF4-FF44-155B-3A8F92C383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293628" y="337068"/>
            <a:ext cx="2582423" cy="158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9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E834-ECC2-FD44-B156-DEDE14A09DC8}"/>
              </a:ext>
            </a:extLst>
          </p:cNvPr>
          <p:cNvSpPr>
            <a:spLocks noGrp="1"/>
          </p:cNvSpPr>
          <p:nvPr>
            <p:ph type="title"/>
          </p:nvPr>
        </p:nvSpPr>
        <p:spPr>
          <a:xfrm>
            <a:off x="2946219" y="629265"/>
            <a:ext cx="3902178" cy="783899"/>
          </a:xfrm>
        </p:spPr>
        <p:txBody>
          <a:bodyPr vert="horz" lIns="91440" tIns="45720" rIns="91440" bIns="45720" rtlCol="0" anchor="ctr">
            <a:normAutofit/>
          </a:bodyPr>
          <a:lstStyle/>
          <a:p>
            <a:r>
              <a:rPr lang="en-US" b="1" i="0" kern="1200" dirty="0">
                <a:solidFill>
                  <a:schemeClr val="tx1">
                    <a:lumMod val="65000"/>
                    <a:lumOff val="35000"/>
                  </a:schemeClr>
                </a:solidFill>
                <a:latin typeface="+mj-lt"/>
                <a:ea typeface="+mj-ea"/>
                <a:cs typeface="+mj-cs"/>
              </a:rPr>
              <a:t>HMRC VAT </a:t>
            </a:r>
          </a:p>
        </p:txBody>
      </p:sp>
      <p:pic>
        <p:nvPicPr>
          <p:cNvPr id="1026" name="Picture 2" descr="LTA tax take hits £382m in 2020/21, latest HMRC stats show">
            <a:extLst>
              <a:ext uri="{FF2B5EF4-FFF2-40B4-BE49-F238E27FC236}">
                <a16:creationId xmlns:a16="http://schemas.microsoft.com/office/drawing/2014/main" id="{68AD6E63-BDF4-FF44-155B-3A8F92C383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293628" y="337068"/>
            <a:ext cx="2582423" cy="1589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192B8A-4CBB-B900-D210-E2446EA77864}"/>
              </a:ext>
            </a:extLst>
          </p:cNvPr>
          <p:cNvSpPr txBox="1"/>
          <p:nvPr/>
        </p:nvSpPr>
        <p:spPr>
          <a:xfrm>
            <a:off x="2946219" y="2273084"/>
            <a:ext cx="8159585" cy="381174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June 2022</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VAT liability of  </a:t>
            </a: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£11,151</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Penalty reduced to 15% due to Association’s genuine efforts to correct previous errors</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BUT</a:t>
            </a: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 … all penalties suspended </a:t>
            </a:r>
            <a:r>
              <a:rPr kumimoji="0" lang="en-GB"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as long as all calculations for partial exemption are made and submitted with quarterly VAT returns</a:t>
            </a:r>
            <a:endPar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endPar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78712"/>
              </a:buClr>
              <a:buSzPct val="80000"/>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July 2022</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£11,151 outstanding VAT paid to HMRC </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rPr>
              <a:t>£12,696 professional fees for specialist VAT advice</a:t>
            </a:r>
          </a:p>
          <a:p>
            <a:pPr marL="285750" marR="0" lvl="0" indent="-285750" algn="l" defTabSz="457200" rtl="0" eaLnBrk="1" fontAlgn="auto" latinLnBrk="0" hangingPunct="1">
              <a:lnSpc>
                <a:spcPct val="100000"/>
              </a:lnSpc>
              <a:spcBef>
                <a:spcPts val="1000"/>
              </a:spcBef>
              <a:spcAft>
                <a:spcPts val="0"/>
              </a:spcAft>
              <a:buClr>
                <a:srgbClr val="E78712"/>
              </a:buClr>
              <a:buSzPct val="80000"/>
              <a:buFont typeface="Courier New" panose="02070309020205020404" pitchFamily="49" charset="0"/>
              <a:buChar char="o"/>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9734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E834-ECC2-FD44-B156-DEDE14A09DC8}"/>
              </a:ext>
            </a:extLst>
          </p:cNvPr>
          <p:cNvSpPr>
            <a:spLocks noGrp="1"/>
          </p:cNvSpPr>
          <p:nvPr>
            <p:ph type="title"/>
          </p:nvPr>
        </p:nvSpPr>
        <p:spPr>
          <a:xfrm>
            <a:off x="3075709" y="629265"/>
            <a:ext cx="6716684" cy="1622322"/>
          </a:xfrm>
        </p:spPr>
        <p:txBody>
          <a:bodyPr>
            <a:normAutofit/>
          </a:bodyPr>
          <a:lstStyle/>
          <a:p>
            <a:r>
              <a:rPr lang="en-US" b="1" dirty="0">
                <a:solidFill>
                  <a:schemeClr val="tx1">
                    <a:lumMod val="65000"/>
                    <a:lumOff val="35000"/>
                  </a:schemeClr>
                </a:solidFill>
              </a:rPr>
              <a:t>EBS Services Contract </a:t>
            </a:r>
            <a:r>
              <a:rPr lang="en-US" dirty="0">
                <a:solidFill>
                  <a:schemeClr val="tx1">
                    <a:lumMod val="65000"/>
                    <a:lumOff val="35000"/>
                  </a:schemeClr>
                </a:solidFill>
              </a:rPr>
              <a:t/>
            </a:r>
            <a:br>
              <a:rPr lang="en-US" dirty="0">
                <a:solidFill>
                  <a:schemeClr val="tx1">
                    <a:lumMod val="65000"/>
                    <a:lumOff val="35000"/>
                  </a:schemeClr>
                </a:solidFill>
              </a:rPr>
            </a:br>
            <a:r>
              <a:rPr lang="en-US" sz="2400" dirty="0">
                <a:solidFill>
                  <a:schemeClr val="tx1">
                    <a:lumMod val="65000"/>
                    <a:lumOff val="35000"/>
                  </a:schemeClr>
                </a:solidFill>
              </a:rPr>
              <a:t>Dec 2020 - Dec 2023</a:t>
            </a:r>
          </a:p>
        </p:txBody>
      </p:sp>
      <p:sp>
        <p:nvSpPr>
          <p:cNvPr id="3" name="Content Placeholder 2">
            <a:extLst>
              <a:ext uri="{FF2B5EF4-FFF2-40B4-BE49-F238E27FC236}">
                <a16:creationId xmlns:a16="http://schemas.microsoft.com/office/drawing/2014/main" id="{7914604F-CCB4-3147-ABA9-42A307E7D8C8}"/>
              </a:ext>
            </a:extLst>
          </p:cNvPr>
          <p:cNvSpPr>
            <a:spLocks noGrp="1"/>
          </p:cNvSpPr>
          <p:nvPr>
            <p:ph idx="1"/>
          </p:nvPr>
        </p:nvSpPr>
        <p:spPr>
          <a:xfrm>
            <a:off x="3075709" y="1645920"/>
            <a:ext cx="8695112" cy="4883035"/>
          </a:xfrm>
        </p:spPr>
        <p:txBody>
          <a:bodyPr anchor="ctr">
            <a:normAutofit fontScale="55000" lnSpcReduction="20000"/>
          </a:bodyPr>
          <a:lstStyle/>
          <a:p>
            <a:pPr marL="0" indent="0">
              <a:lnSpc>
                <a:spcPct val="90000"/>
              </a:lnSpc>
              <a:buNone/>
            </a:pPr>
            <a:endParaRPr lang="en-GB" dirty="0">
              <a:solidFill>
                <a:schemeClr val="bg1"/>
              </a:solidFill>
            </a:endParaRPr>
          </a:p>
          <a:p>
            <a:pPr marL="0" indent="0">
              <a:lnSpc>
                <a:spcPct val="90000"/>
              </a:lnSpc>
              <a:buNone/>
            </a:pPr>
            <a:r>
              <a:rPr lang="en-GB" sz="2600" dirty="0">
                <a:solidFill>
                  <a:schemeClr val="tx1">
                    <a:lumMod val="65000"/>
                    <a:lumOff val="35000"/>
                  </a:schemeClr>
                </a:solidFill>
              </a:rPr>
              <a:t>Executive Business Support (EBS)provide the following services. </a:t>
            </a:r>
          </a:p>
          <a:p>
            <a:pPr marL="0" indent="0">
              <a:lnSpc>
                <a:spcPct val="90000"/>
              </a:lnSpc>
              <a:buNone/>
            </a:pPr>
            <a:r>
              <a:rPr lang="en-GB" sz="2600" dirty="0">
                <a:solidFill>
                  <a:schemeClr val="tx1">
                    <a:lumMod val="65000"/>
                    <a:lumOff val="35000"/>
                  </a:schemeClr>
                </a:solidFill>
              </a:rPr>
              <a:t>Currently £2,750 </a:t>
            </a:r>
            <a:r>
              <a:rPr lang="en-GB" sz="2600" dirty="0" err="1">
                <a:solidFill>
                  <a:schemeClr val="tx1">
                    <a:lumMod val="65000"/>
                    <a:lumOff val="35000"/>
                  </a:schemeClr>
                </a:solidFill>
              </a:rPr>
              <a:t>pcm</a:t>
            </a:r>
            <a:endParaRPr lang="en-GB" sz="2600" dirty="0">
              <a:solidFill>
                <a:schemeClr val="tx1">
                  <a:lumMod val="65000"/>
                  <a:lumOff val="35000"/>
                </a:schemeClr>
              </a:solidFill>
            </a:endParaRPr>
          </a:p>
          <a:p>
            <a:pPr marL="0" indent="0">
              <a:lnSpc>
                <a:spcPct val="90000"/>
              </a:lnSpc>
              <a:spcBef>
                <a:spcPts val="1600"/>
              </a:spcBef>
              <a:buNone/>
            </a:pPr>
            <a:r>
              <a:rPr lang="en-GB" sz="2600" b="1" dirty="0">
                <a:solidFill>
                  <a:schemeClr val="tx1">
                    <a:lumMod val="65000"/>
                    <a:lumOff val="35000"/>
                  </a:schemeClr>
                </a:solidFill>
              </a:rPr>
              <a:t>Accounts</a:t>
            </a:r>
            <a:endParaRPr lang="en-GB" sz="2600" dirty="0">
              <a:solidFill>
                <a:schemeClr val="tx1">
                  <a:lumMod val="65000"/>
                  <a:lumOff val="35000"/>
                </a:schemeClr>
              </a:solidFill>
            </a:endParaRPr>
          </a:p>
          <a:p>
            <a:pPr>
              <a:lnSpc>
                <a:spcPct val="90000"/>
              </a:lnSpc>
            </a:pPr>
            <a:r>
              <a:rPr lang="en-GB" sz="2600" dirty="0">
                <a:solidFill>
                  <a:schemeClr val="tx1">
                    <a:lumMod val="65000"/>
                    <a:lumOff val="35000"/>
                  </a:schemeClr>
                </a:solidFill>
              </a:rPr>
              <a:t>Provide bookkeeping services</a:t>
            </a:r>
          </a:p>
          <a:p>
            <a:pPr>
              <a:lnSpc>
                <a:spcPct val="90000"/>
              </a:lnSpc>
            </a:pPr>
            <a:r>
              <a:rPr lang="en-GB" sz="2600" dirty="0">
                <a:solidFill>
                  <a:schemeClr val="tx1">
                    <a:lumMod val="65000"/>
                    <a:lumOff val="35000"/>
                  </a:schemeClr>
                </a:solidFill>
              </a:rPr>
              <a:t>Raise and process invoices </a:t>
            </a:r>
          </a:p>
          <a:p>
            <a:pPr>
              <a:lnSpc>
                <a:spcPct val="90000"/>
              </a:lnSpc>
            </a:pPr>
            <a:r>
              <a:rPr lang="en-GB" sz="2600" dirty="0">
                <a:solidFill>
                  <a:schemeClr val="tx1">
                    <a:lumMod val="65000"/>
                    <a:lumOff val="35000"/>
                  </a:schemeClr>
                </a:solidFill>
              </a:rPr>
              <a:t>Provide monthly finance management reports</a:t>
            </a:r>
          </a:p>
          <a:p>
            <a:pPr>
              <a:lnSpc>
                <a:spcPct val="90000"/>
              </a:lnSpc>
            </a:pPr>
            <a:r>
              <a:rPr lang="en-GB" sz="2600" dirty="0">
                <a:solidFill>
                  <a:schemeClr val="tx1">
                    <a:lumMod val="65000"/>
                    <a:lumOff val="35000"/>
                  </a:schemeClr>
                </a:solidFill>
              </a:rPr>
              <a:t>Bank reconciliation</a:t>
            </a:r>
          </a:p>
          <a:p>
            <a:pPr>
              <a:lnSpc>
                <a:spcPct val="90000"/>
              </a:lnSpc>
            </a:pPr>
            <a:r>
              <a:rPr lang="en-GB" sz="2600" dirty="0">
                <a:solidFill>
                  <a:schemeClr val="tx1">
                    <a:lumMod val="65000"/>
                    <a:lumOff val="35000"/>
                  </a:schemeClr>
                </a:solidFill>
              </a:rPr>
              <a:t>Credit control</a:t>
            </a:r>
          </a:p>
          <a:p>
            <a:pPr marL="0" indent="0">
              <a:lnSpc>
                <a:spcPct val="90000"/>
              </a:lnSpc>
              <a:buNone/>
            </a:pPr>
            <a:endParaRPr lang="en-GB" sz="2600" dirty="0">
              <a:solidFill>
                <a:schemeClr val="tx1">
                  <a:lumMod val="65000"/>
                  <a:lumOff val="35000"/>
                </a:schemeClr>
              </a:solidFill>
            </a:endParaRPr>
          </a:p>
          <a:p>
            <a:pPr marL="0" indent="0">
              <a:lnSpc>
                <a:spcPct val="90000"/>
              </a:lnSpc>
              <a:buNone/>
            </a:pPr>
            <a:r>
              <a:rPr lang="en-GB" sz="2600" b="1" dirty="0">
                <a:solidFill>
                  <a:schemeClr val="tx1">
                    <a:lumMod val="65000"/>
                    <a:lumOff val="35000"/>
                  </a:schemeClr>
                </a:solidFill>
              </a:rPr>
              <a:t>C</a:t>
            </a:r>
            <a:r>
              <a:rPr lang="en-GB" sz="2600" b="1" kern="1600" dirty="0">
                <a:solidFill>
                  <a:schemeClr val="tx1">
                    <a:lumMod val="65000"/>
                    <a:lumOff val="35000"/>
                  </a:schemeClr>
                </a:solidFill>
              </a:rPr>
              <a:t>onference</a:t>
            </a:r>
            <a:endParaRPr lang="en-GB" sz="2600" kern="1600" dirty="0">
              <a:solidFill>
                <a:schemeClr val="tx1">
                  <a:lumMod val="65000"/>
                  <a:lumOff val="35000"/>
                </a:schemeClr>
              </a:solidFill>
            </a:endParaRPr>
          </a:p>
          <a:p>
            <a:pPr>
              <a:lnSpc>
                <a:spcPct val="90000"/>
              </a:lnSpc>
            </a:pPr>
            <a:r>
              <a:rPr lang="en-GB" sz="2600" dirty="0">
                <a:solidFill>
                  <a:schemeClr val="tx1">
                    <a:lumMod val="65000"/>
                    <a:lumOff val="35000"/>
                  </a:schemeClr>
                </a:solidFill>
              </a:rPr>
              <a:t>Delivery of annual conference, either a physical, virtual or hybrid conference.</a:t>
            </a:r>
            <a:endParaRPr lang="en-GB" sz="2600" b="1" dirty="0">
              <a:solidFill>
                <a:schemeClr val="tx1">
                  <a:lumMod val="65000"/>
                  <a:lumOff val="35000"/>
                </a:schemeClr>
              </a:solidFill>
            </a:endParaRPr>
          </a:p>
          <a:p>
            <a:pPr marL="0" indent="0">
              <a:lnSpc>
                <a:spcPct val="90000"/>
              </a:lnSpc>
              <a:buNone/>
            </a:pPr>
            <a:endParaRPr lang="en-GB" sz="2600" b="1" dirty="0">
              <a:solidFill>
                <a:schemeClr val="tx1">
                  <a:lumMod val="65000"/>
                  <a:lumOff val="35000"/>
                </a:schemeClr>
              </a:solidFill>
            </a:endParaRPr>
          </a:p>
          <a:p>
            <a:pPr marL="0" indent="0">
              <a:lnSpc>
                <a:spcPct val="90000"/>
              </a:lnSpc>
              <a:buNone/>
            </a:pPr>
            <a:r>
              <a:rPr lang="en-GB" sz="2600" b="1" dirty="0">
                <a:solidFill>
                  <a:schemeClr val="tx1">
                    <a:lumMod val="65000"/>
                    <a:lumOff val="35000"/>
                  </a:schemeClr>
                </a:solidFill>
              </a:rPr>
              <a:t>Contract due for review December 2023</a:t>
            </a:r>
            <a:endParaRPr lang="en-GB" sz="2600" dirty="0">
              <a:solidFill>
                <a:schemeClr val="tx1">
                  <a:lumMod val="65000"/>
                  <a:lumOff val="35000"/>
                </a:schemeClr>
              </a:solidFill>
            </a:endParaRPr>
          </a:p>
          <a:p>
            <a:pPr>
              <a:lnSpc>
                <a:spcPct val="90000"/>
              </a:lnSpc>
            </a:pPr>
            <a:r>
              <a:rPr lang="en-GB" sz="2600" dirty="0">
                <a:solidFill>
                  <a:schemeClr val="tx1">
                    <a:lumMod val="65000"/>
                    <a:lumOff val="35000"/>
                  </a:schemeClr>
                </a:solidFill>
              </a:rPr>
              <a:t>Directors to meet in April to discuss EBS contract going forward</a:t>
            </a:r>
          </a:p>
          <a:p>
            <a:pPr>
              <a:lnSpc>
                <a:spcPct val="90000"/>
              </a:lnSpc>
            </a:pPr>
            <a:r>
              <a:rPr lang="en-GB" sz="2600" dirty="0">
                <a:solidFill>
                  <a:schemeClr val="tx1">
                    <a:lumMod val="65000"/>
                    <a:lumOff val="35000"/>
                  </a:schemeClr>
                </a:solidFill>
              </a:rPr>
              <a:t>Association support contract to be put out to tender during 2023. </a:t>
            </a:r>
          </a:p>
          <a:p>
            <a:pPr>
              <a:lnSpc>
                <a:spcPct val="90000"/>
              </a:lnSpc>
            </a:pPr>
            <a:r>
              <a:rPr lang="en-GB" sz="2600" dirty="0">
                <a:solidFill>
                  <a:schemeClr val="tx1">
                    <a:lumMod val="65000"/>
                    <a:lumOff val="35000"/>
                  </a:schemeClr>
                </a:solidFill>
              </a:rPr>
              <a:t>Aim to have new contract in place for 2024</a:t>
            </a:r>
          </a:p>
          <a:p>
            <a:pPr>
              <a:lnSpc>
                <a:spcPct val="90000"/>
              </a:lnSpc>
            </a:pPr>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30A16D7F-703E-ED48-9E37-8BB5EB19A326}"/>
              </a:ext>
            </a:extLst>
          </p:cNvPr>
          <p:cNvPicPr>
            <a:picLocks noChangeAspect="1"/>
          </p:cNvPicPr>
          <p:nvPr/>
        </p:nvPicPr>
        <p:blipFill rotWithShape="1">
          <a:blip r:embed="rId2"/>
          <a:srcRect r="-2" b="912"/>
          <a:stretch/>
        </p:blipFill>
        <p:spPr>
          <a:xfrm>
            <a:off x="10174778" y="272541"/>
            <a:ext cx="1716640" cy="2395698"/>
          </a:xfrm>
          <a:prstGeom prst="rect">
            <a:avLst/>
          </a:prstGeom>
          <a:ln>
            <a:solidFill>
              <a:schemeClr val="tx1"/>
            </a:solidFill>
          </a:ln>
        </p:spPr>
      </p:pic>
    </p:spTree>
    <p:extLst>
      <p:ext uri="{BB962C8B-B14F-4D97-AF65-F5344CB8AC3E}">
        <p14:creationId xmlns:p14="http://schemas.microsoft.com/office/powerpoint/2010/main" val="315524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27FE0C2-9C19-4FB7-81C0-06ECDD8C05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1766EED2-C3B3-40C6-A5D8-FFF5894B9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CFBF839-A629-4019-9F3D-C15269EEC5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E13B7060-C0FD-4F48-BD18-CEC2F6CF4D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A344E7D3-1355-48C1-9904-2405426C49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7A0AFB45-BC4E-4AB7-A8FF-D61849E411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18BD2B14-C775-4442-B02E-E842C96F19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D43EE30E-A569-4394-B036-B0954A88D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F6178D34-57BD-47F7-A56E-14FC1BB225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FFD3B6D6-3AE3-47BC-97D9-CDA2EFCA6F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C34EB72-4D8B-4039-B1FE-891F22FEBD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55A3A4AF-6FE1-4C4B-9286-35AF8C6E29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BBF339A0-40DC-4DCB-BF13-4143D7B00C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AC0D9DD5-F48B-4179-BF11-4D156DA02A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5" name="Freeform 27">
              <a:extLst>
                <a:ext uri="{FF2B5EF4-FFF2-40B4-BE49-F238E27FC236}">
                  <a16:creationId xmlns:a16="http://schemas.microsoft.com/office/drawing/2014/main" id="{A9168E85-6CFA-435B-8A6B-D32486C90D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9293C87B-0616-4B2B-B082-B3362CA3F1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F2728C57-B738-4443-9FC2-3C060715FF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766F97F3-2B2B-4253-BEC7-BC9C7DFF01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F2F1BCB5-62E3-482A-A671-8514CD517B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19B93AE6-0173-4CA9-A70C-F4D5D9B379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E7FEE511-B4FE-4967-9E02-B802810A91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374E8AF9-DC1D-4FEB-A65B-1F0F82912F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89BB8488-306B-461B-846C-5E22664AF9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987A2146-569C-4EF6-9CA1-D72961EBD6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70334992-12F8-4924-B32E-420C3FDB13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A5B2F0D2-1D46-46DD-A818-60309624D8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FF1A843A-A6BC-4027-A46F-8EA29D26FE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2507F48C-66CC-4AFA-B9A7-360743221E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57878DB4-DF49-431F-A92D-B6FDF53C6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95B2313-7176-48F4-ABB6-C3334F05C9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5" name="Freeform 11">
              <a:extLst>
                <a:ext uri="{FF2B5EF4-FFF2-40B4-BE49-F238E27FC236}">
                  <a16:creationId xmlns:a16="http://schemas.microsoft.com/office/drawing/2014/main" id="{9C8713C2-4F7E-47B7-B218-A48F41F5D9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id="{E92F7FBF-7C07-4ADA-BFD5-82540A4381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id="{E68E2121-30A4-49E0-B914-CBDED35F78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id="{C0CA60DA-E667-422B-9830-4B983419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id="{1164EFC4-A189-44BD-8FC7-B1341EF465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id="{4A139A64-7177-4D79-B0B6-96D39DE9EA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id="{E3FB1368-549E-4540-9B97-16E00745A5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id="{59A02A3E-1A7A-4D47-9F19-B40D0F9BBE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id="{7459A6DF-349D-428E-8CA2-404EE01875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id="{D7C4F3DA-C739-4F3A-A2D8-2D86C274A4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id="{4FA9B371-752E-49C7-B6C5-D51D1E04A4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id="{481BD4AA-0B42-4512-A571-BF40821249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a:extLst>
              <a:ext uri="{FF2B5EF4-FFF2-40B4-BE49-F238E27FC236}">
                <a16:creationId xmlns:a16="http://schemas.microsoft.com/office/drawing/2014/main" id="{88A6B206-181B-487D-BD10-4FBCA72EF1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59" name="Freeform 27">
              <a:extLst>
                <a:ext uri="{FF2B5EF4-FFF2-40B4-BE49-F238E27FC236}">
                  <a16:creationId xmlns:a16="http://schemas.microsoft.com/office/drawing/2014/main" id="{694D1ABF-7AEB-4009-8E7D-6560C1EC32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id="{1BA07442-E15D-40D9-9DCA-D787ECBAC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id="{947C9E20-19FA-4D8A-ADFB-65C790CD35F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id="{DC5117CF-7F97-4F9B-8FF0-55BBE773A9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id="{499049A7-7BB3-4092-917C-A393108629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id="{9454B28A-9973-4B8C-B068-47BDA024DBE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id="{53735E77-EC51-4269-A8A3-12EAC3AE5A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id="{B4A78FA5-7B0D-4ABE-945B-D18B4EA145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id="{8D4E028F-48A6-4946-8AEC-CBCDB8FB27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id="{CBC69C52-517D-457F-A977-B058D4B3A0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id="{2594978F-D2C0-4C90-A03E-4C1DA4FB5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id="{D217DDA6-1BF7-4C68-977E-55B4533735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t>A word from Immediate Past President	</a:t>
            </a:r>
          </a:p>
        </p:txBody>
      </p:sp>
      <p:sp>
        <p:nvSpPr>
          <p:cNvPr id="72" name="Rectangle 71">
            <a:extLst>
              <a:ext uri="{FF2B5EF4-FFF2-40B4-BE49-F238E27FC236}">
                <a16:creationId xmlns:a16="http://schemas.microsoft.com/office/drawing/2014/main" id="{49FD19D7-9E10-40AF-8BDE-35D4E311E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33">
            <a:extLst>
              <a:ext uri="{FF2B5EF4-FFF2-40B4-BE49-F238E27FC236}">
                <a16:creationId xmlns:a16="http://schemas.microsoft.com/office/drawing/2014/main" id="{0F7BBCD6-1BF2-4698-BDE5-661ABC912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Picture 4" descr="A person and person taking a selfie&#10;&#10;Description automatically generated with medium confidence">
            <a:extLst>
              <a:ext uri="{FF2B5EF4-FFF2-40B4-BE49-F238E27FC236}">
                <a16:creationId xmlns:a16="http://schemas.microsoft.com/office/drawing/2014/main" id="{963829AC-DD3F-4382-87AD-D8659BA7874F}"/>
              </a:ext>
            </a:extLst>
          </p:cNvPr>
          <p:cNvPicPr>
            <a:picLocks noChangeAspect="1"/>
          </p:cNvPicPr>
          <p:nvPr/>
        </p:nvPicPr>
        <p:blipFill rotWithShape="1">
          <a:blip r:embed="rId3"/>
          <a:srcRect t="1945" r="1" b="34820"/>
          <a:stretch/>
        </p:blipFill>
        <p:spPr>
          <a:xfrm>
            <a:off x="20" y="10"/>
            <a:ext cx="6100383" cy="6857990"/>
          </a:xfrm>
          <a:prstGeom prst="rect">
            <a:avLst/>
          </a:prstGeom>
        </p:spPr>
      </p:pic>
    </p:spTree>
    <p:extLst>
      <p:ext uri="{BB962C8B-B14F-4D97-AF65-F5344CB8AC3E}">
        <p14:creationId xmlns:p14="http://schemas.microsoft.com/office/powerpoint/2010/main" val="4239382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EB0F-4958-9940-9563-D6BFA020CFE7}"/>
              </a:ext>
            </a:extLst>
          </p:cNvPr>
          <p:cNvSpPr>
            <a:spLocks noGrp="1"/>
          </p:cNvSpPr>
          <p:nvPr>
            <p:ph type="title"/>
          </p:nvPr>
        </p:nvSpPr>
        <p:spPr>
          <a:xfrm>
            <a:off x="2128059" y="514350"/>
            <a:ext cx="6600306" cy="1166283"/>
          </a:xfrm>
        </p:spPr>
        <p:txBody>
          <a:bodyPr vert="horz" lIns="91440" tIns="45720" rIns="91440" bIns="45720" rtlCol="0" anchor="ctr">
            <a:noAutofit/>
          </a:bodyPr>
          <a:lstStyle/>
          <a:p>
            <a:pPr>
              <a:lnSpc>
                <a:spcPct val="90000"/>
              </a:lnSpc>
            </a:pPr>
            <a:r>
              <a:rPr lang="en-US" sz="2800" b="1" dirty="0">
                <a:solidFill>
                  <a:schemeClr val="tx1">
                    <a:lumMod val="65000"/>
                    <a:lumOff val="35000"/>
                  </a:schemeClr>
                </a:solidFill>
              </a:rPr>
              <a:t>International Journal of Healthcare </a:t>
            </a:r>
            <a:br>
              <a:rPr lang="en-US" sz="2800" b="1" dirty="0">
                <a:solidFill>
                  <a:schemeClr val="tx1">
                    <a:lumMod val="65000"/>
                    <a:lumOff val="35000"/>
                  </a:schemeClr>
                </a:solidFill>
              </a:rPr>
            </a:br>
            <a:r>
              <a:rPr lang="en-US" sz="2800" b="1" dirty="0">
                <a:solidFill>
                  <a:schemeClr val="tx1">
                    <a:lumMod val="65000"/>
                    <a:lumOff val="35000"/>
                  </a:schemeClr>
                </a:solidFill>
              </a:rPr>
              <a:t>Simulation (</a:t>
            </a:r>
            <a:r>
              <a:rPr lang="en-US" sz="2800" b="1" dirty="0" err="1">
                <a:solidFill>
                  <a:schemeClr val="tx1">
                    <a:lumMod val="65000"/>
                    <a:lumOff val="35000"/>
                  </a:schemeClr>
                </a:solidFill>
              </a:rPr>
              <a:t>IJoHS</a:t>
            </a:r>
            <a:r>
              <a:rPr lang="en-US" sz="2800" b="1" dirty="0">
                <a:solidFill>
                  <a:schemeClr val="tx1">
                    <a:lumMod val="65000"/>
                    <a:lumOff val="35000"/>
                  </a:schemeClr>
                </a:solidFill>
              </a:rPr>
              <a:t>)</a:t>
            </a:r>
          </a:p>
        </p:txBody>
      </p:sp>
      <p:sp>
        <p:nvSpPr>
          <p:cNvPr id="3" name="Rectangle 2">
            <a:extLst>
              <a:ext uri="{FF2B5EF4-FFF2-40B4-BE49-F238E27FC236}">
                <a16:creationId xmlns:a16="http://schemas.microsoft.com/office/drawing/2014/main" id="{4A8B9DDD-2FA6-4342-96D6-F7F27C2767CE}"/>
              </a:ext>
            </a:extLst>
          </p:cNvPr>
          <p:cNvSpPr/>
          <p:nvPr/>
        </p:nvSpPr>
        <p:spPr>
          <a:xfrm>
            <a:off x="2568461" y="2324479"/>
            <a:ext cx="8969605" cy="374015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90000"/>
              </a:lnSpc>
              <a:spcBef>
                <a:spcPts val="1000"/>
              </a:spcBef>
              <a:spcAft>
                <a:spcPts val="0"/>
              </a:spcAft>
              <a:buClr>
                <a:srgbClr val="E78712"/>
              </a:buClr>
              <a:buSzPct val="80000"/>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Bespoke Bronze package - £20,000/year (minimum of 2-year contract term)</a:t>
            </a:r>
          </a:p>
          <a:p>
            <a:pPr marL="0" marR="0" lvl="0" indent="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Opportunity to author and publish 12 articles per year in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IJoHS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(3-4 issues per year)</a:t>
            </a:r>
          </a:p>
          <a:p>
            <a:pPr marL="285750" marR="0" lvl="0" indent="-28575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One issue of supplement per year</a:t>
            </a:r>
          </a:p>
          <a:p>
            <a:pPr marL="285750" marR="0" lvl="0" indent="-28575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Dedicated Simulation professional's community platform through Member Portal</a:t>
            </a:r>
          </a:p>
          <a:p>
            <a:pPr marL="285750" marR="0" lvl="0" indent="-28575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Member Corporate Profile on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IJoHS's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webpage</a:t>
            </a:r>
          </a:p>
          <a:p>
            <a:pPr marL="285750" marR="0" lvl="0" indent="-285750" algn="l" defTabSz="457200" rtl="0" eaLnBrk="1" fontAlgn="auto" latinLnBrk="0" hangingPunct="1">
              <a:lnSpc>
                <a:spcPct val="90000"/>
              </a:lnSpc>
              <a:spcBef>
                <a:spcPts val="1000"/>
              </a:spcBef>
              <a:spcAft>
                <a:spcPts val="0"/>
              </a:spcAft>
              <a:buClr>
                <a:srgbClr val="E78712"/>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All-year access to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IJoHS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and its archived issues</a:t>
            </a:r>
          </a:p>
        </p:txBody>
      </p:sp>
      <p:pic>
        <p:nvPicPr>
          <p:cNvPr id="6146" name="Picture 2" descr="International Journal of Healthcare Simulation | London">
            <a:extLst>
              <a:ext uri="{FF2B5EF4-FFF2-40B4-BE49-F238E27FC236}">
                <a16:creationId xmlns:a16="http://schemas.microsoft.com/office/drawing/2014/main" id="{BCE65D6B-044A-4576-7877-C5C2BCEFF6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27868" y="266007"/>
            <a:ext cx="3009208" cy="193686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9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2107-9EF8-514D-935E-99981F64091A}"/>
              </a:ext>
            </a:extLst>
          </p:cNvPr>
          <p:cNvSpPr>
            <a:spLocks noGrp="1"/>
          </p:cNvSpPr>
          <p:nvPr>
            <p:ph type="title"/>
          </p:nvPr>
        </p:nvSpPr>
        <p:spPr>
          <a:xfrm>
            <a:off x="3199885" y="624110"/>
            <a:ext cx="8304727" cy="1280890"/>
          </a:xfrm>
        </p:spPr>
        <p:txBody>
          <a:bodyPr/>
          <a:lstStyle/>
          <a:p>
            <a:r>
              <a:rPr lang="en-US" b="1" dirty="0">
                <a:solidFill>
                  <a:schemeClr val="tx1">
                    <a:lumMod val="65000"/>
                    <a:lumOff val="35000"/>
                  </a:schemeClr>
                </a:solidFill>
              </a:rPr>
              <a:t>Outlook for 2024</a:t>
            </a:r>
          </a:p>
        </p:txBody>
      </p:sp>
      <p:sp>
        <p:nvSpPr>
          <p:cNvPr id="3" name="Content Placeholder 2">
            <a:extLst>
              <a:ext uri="{FF2B5EF4-FFF2-40B4-BE49-F238E27FC236}">
                <a16:creationId xmlns:a16="http://schemas.microsoft.com/office/drawing/2014/main" id="{13DDC342-A9A0-3445-98BF-442111F1C03D}"/>
              </a:ext>
            </a:extLst>
          </p:cNvPr>
          <p:cNvSpPr>
            <a:spLocks noGrp="1"/>
          </p:cNvSpPr>
          <p:nvPr>
            <p:ph idx="1"/>
          </p:nvPr>
        </p:nvSpPr>
        <p:spPr>
          <a:xfrm>
            <a:off x="3199885" y="2169507"/>
            <a:ext cx="8138675" cy="3416300"/>
          </a:xfrm>
        </p:spPr>
        <p:txBody>
          <a:bodyPr/>
          <a:lstStyle/>
          <a:p>
            <a:r>
              <a:rPr lang="en-US" dirty="0"/>
              <a:t>Membership doing well but requires ongoing vigilance.</a:t>
            </a:r>
          </a:p>
          <a:p>
            <a:r>
              <a:rPr lang="en-US" dirty="0"/>
              <a:t>Renegotiated EBS contract has been generally successful. </a:t>
            </a:r>
          </a:p>
          <a:p>
            <a:r>
              <a:rPr lang="en-US" dirty="0"/>
              <a:t>VAT issue complex but resolved professionally and satisfactorily.</a:t>
            </a:r>
          </a:p>
          <a:p>
            <a:r>
              <a:rPr lang="en-US" dirty="0"/>
              <a:t>General expenses under control. </a:t>
            </a:r>
          </a:p>
          <a:p>
            <a:r>
              <a:rPr lang="en-US" dirty="0"/>
              <a:t>Birmingham Conference particularly successful.</a:t>
            </a:r>
          </a:p>
          <a:p>
            <a:r>
              <a:rPr lang="en-US" dirty="0"/>
              <a:t>Need to protect our existing funds and invest for the future.</a:t>
            </a:r>
          </a:p>
          <a:p>
            <a:endParaRPr lang="en-US" dirty="0"/>
          </a:p>
          <a:p>
            <a:endParaRPr lang="en-US" dirty="0"/>
          </a:p>
        </p:txBody>
      </p:sp>
    </p:spTree>
    <p:extLst>
      <p:ext uri="{BB962C8B-B14F-4D97-AF65-F5344CB8AC3E}">
        <p14:creationId xmlns:p14="http://schemas.microsoft.com/office/powerpoint/2010/main" val="2791526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8777" y="14693"/>
            <a:ext cx="2396918" cy="189399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571134C-905B-4885-A665-A9088FBAFDAB}"/>
              </a:ext>
            </a:extLst>
          </p:cNvPr>
          <p:cNvSpPr/>
          <p:nvPr/>
        </p:nvSpPr>
        <p:spPr>
          <a:xfrm>
            <a:off x="1032565" y="1382347"/>
            <a:ext cx="2205148" cy="1693265"/>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042130" y="1537309"/>
            <a:ext cx="8040919" cy="1206505"/>
          </a:xfrm>
        </p:spPr>
        <p:txBody>
          <a:bodyPr>
            <a:normAutofit/>
          </a:bodyPr>
          <a:lstStyle/>
          <a:p>
            <a:r>
              <a:rPr lang="en-GB" dirty="0"/>
              <a:t/>
            </a:r>
            <a:br>
              <a:rPr lang="en-GB" dirty="0"/>
            </a:br>
            <a:r>
              <a:rPr lang="en-GB" sz="4500" b="1" i="1" dirty="0">
                <a:solidFill>
                  <a:schemeClr val="accent5">
                    <a:lumMod val="75000"/>
                  </a:schemeClr>
                </a:solidFill>
              </a:rPr>
              <a:t>Sustainable Simulation</a:t>
            </a:r>
            <a:endParaRPr lang="en-GB" dirty="0">
              <a:solidFill>
                <a:schemeClr val="accent5">
                  <a:lumMod val="75000"/>
                </a:schemeClr>
              </a:solidFill>
            </a:endParaRPr>
          </a:p>
        </p:txBody>
      </p:sp>
      <p:sp>
        <p:nvSpPr>
          <p:cNvPr id="6" name="TextBox 5"/>
          <p:cNvSpPr txBox="1"/>
          <p:nvPr/>
        </p:nvSpPr>
        <p:spPr>
          <a:xfrm>
            <a:off x="2172096" y="3957335"/>
            <a:ext cx="73613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Monday 6th - Wednesday 8th November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Hilton Brighton Metropole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27244" y="3311004"/>
            <a:ext cx="327890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Poster presentations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Sponsored symposia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Oral Presentations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Exhibition Hall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Immersive escape room</a:t>
            </a:r>
          </a:p>
        </p:txBody>
      </p:sp>
      <p:sp>
        <p:nvSpPr>
          <p:cNvPr id="10" name="TextBox 9"/>
          <p:cNvSpPr txBox="1"/>
          <p:nvPr/>
        </p:nvSpPr>
        <p:spPr>
          <a:xfrm>
            <a:off x="3068236" y="6386749"/>
            <a:ext cx="73613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Visit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www.aspihconference.co.uk</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for more information</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2840" y="347627"/>
            <a:ext cx="187945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CALL FOR ABSTRACTS NOW OPEN – DEADLINE 30</a:t>
            </a:r>
            <a:r>
              <a:rPr kumimoji="0" lang="en-GB" sz="1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April</a:t>
            </a:r>
          </a:p>
        </p:txBody>
      </p:sp>
      <p:pic>
        <p:nvPicPr>
          <p:cNvPr id="15" name="Picture 3">
            <a:extLst>
              <a:ext uri="{FF2B5EF4-FFF2-40B4-BE49-F238E27FC236}">
                <a16:creationId xmlns:a16="http://schemas.microsoft.com/office/drawing/2014/main" id="{51A9A093-7BEB-4847-8755-651B78306E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325" y="6011223"/>
            <a:ext cx="443136" cy="44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4206F37-20DD-462E-A6F6-228E9FC85429}"/>
              </a:ext>
            </a:extLst>
          </p:cNvPr>
          <p:cNvSpPr txBox="1"/>
          <p:nvPr/>
        </p:nvSpPr>
        <p:spPr>
          <a:xfrm>
            <a:off x="901791" y="5737104"/>
            <a:ext cx="32238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Follow us on Twitter &amp;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Linkedin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ASPiHUK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#ASPIH2023</a:t>
            </a:r>
          </a:p>
        </p:txBody>
      </p:sp>
      <p:sp>
        <p:nvSpPr>
          <p:cNvPr id="16" name="Oval 15">
            <a:extLst>
              <a:ext uri="{FF2B5EF4-FFF2-40B4-BE49-F238E27FC236}">
                <a16:creationId xmlns:a16="http://schemas.microsoft.com/office/drawing/2014/main" id="{6242B689-EE88-4EE0-AC34-2EB0D452A874}"/>
              </a:ext>
            </a:extLst>
          </p:cNvPr>
          <p:cNvSpPr/>
          <p:nvPr/>
        </p:nvSpPr>
        <p:spPr>
          <a:xfrm>
            <a:off x="9813168" y="12654"/>
            <a:ext cx="2396918" cy="189399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748E28D-12D6-44C7-9B19-69A2354E5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740" y="-2533"/>
            <a:ext cx="4762500" cy="1943100"/>
          </a:xfrm>
          <a:prstGeom prst="rect">
            <a:avLst/>
          </a:prstGeom>
        </p:spPr>
      </p:pic>
      <p:sp>
        <p:nvSpPr>
          <p:cNvPr id="20" name="TextBox 19">
            <a:extLst>
              <a:ext uri="{FF2B5EF4-FFF2-40B4-BE49-F238E27FC236}">
                <a16:creationId xmlns:a16="http://schemas.microsoft.com/office/drawing/2014/main" id="{F3D29427-CF6B-4F00-BCCB-682573DF86BC}"/>
              </a:ext>
            </a:extLst>
          </p:cNvPr>
          <p:cNvSpPr txBox="1"/>
          <p:nvPr/>
        </p:nvSpPr>
        <p:spPr>
          <a:xfrm>
            <a:off x="3589706" y="2289548"/>
            <a:ext cx="4560534"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alibri" panose="020F0502020204030204"/>
                <a:ea typeface="+mn-ea"/>
                <a:cs typeface="+mn-cs"/>
              </a:rPr>
              <a:t>Grab your bucket and spade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alibri" panose="020F0502020204030204"/>
                <a:ea typeface="+mn-ea"/>
                <a:cs typeface="+mn-cs"/>
              </a:rPr>
              <a:t>JOIN US IN BRIGHTON!</a:t>
            </a:r>
          </a:p>
        </p:txBody>
      </p:sp>
      <p:pic>
        <p:nvPicPr>
          <p:cNvPr id="21" name="Picture 20">
            <a:extLst>
              <a:ext uri="{FF2B5EF4-FFF2-40B4-BE49-F238E27FC236}">
                <a16:creationId xmlns:a16="http://schemas.microsoft.com/office/drawing/2014/main" id="{54A2B061-C40A-4588-94C6-89C64335D2C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2994076" y="2916229"/>
            <a:ext cx="817867" cy="802267"/>
          </a:xfrm>
          <a:prstGeom prst="rect">
            <a:avLst/>
          </a:prstGeom>
        </p:spPr>
      </p:pic>
      <p:pic>
        <p:nvPicPr>
          <p:cNvPr id="23" name="Picture 22">
            <a:extLst>
              <a:ext uri="{FF2B5EF4-FFF2-40B4-BE49-F238E27FC236}">
                <a16:creationId xmlns:a16="http://schemas.microsoft.com/office/drawing/2014/main" id="{874DECC2-7463-4527-B885-B8CFC9C292A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rot="20640787">
            <a:off x="7804407" y="3009172"/>
            <a:ext cx="1239686" cy="663748"/>
          </a:xfrm>
          <a:prstGeom prst="rect">
            <a:avLst/>
          </a:prstGeom>
        </p:spPr>
      </p:pic>
      <p:sp>
        <p:nvSpPr>
          <p:cNvPr id="25" name="TextBox 24">
            <a:extLst>
              <a:ext uri="{FF2B5EF4-FFF2-40B4-BE49-F238E27FC236}">
                <a16:creationId xmlns:a16="http://schemas.microsoft.com/office/drawing/2014/main" id="{27F42EFC-F820-467D-B011-9E1CF92A6B9B}"/>
              </a:ext>
            </a:extLst>
          </p:cNvPr>
          <p:cNvSpPr txBox="1"/>
          <p:nvPr/>
        </p:nvSpPr>
        <p:spPr>
          <a:xfrm>
            <a:off x="9129197" y="3375861"/>
            <a:ext cx="327890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Networking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Gala Dinner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S</a:t>
            </a:r>
            <a:r>
              <a:rPr kumimoji="0" lang="en-GB" sz="1800" b="0" i="0" u="none" strike="noStrike" kern="1200" cap="none" spc="0" normalizeH="0" baseline="0" noProof="0" dirty="0" err="1">
                <a:ln>
                  <a:noFill/>
                </a:ln>
                <a:solidFill>
                  <a:srgbClr val="ED7D31"/>
                </a:solidFill>
                <a:effectLst/>
                <a:uLnTx/>
                <a:uFillTx/>
                <a:latin typeface="Calibri" panose="020F0502020204030204"/>
                <a:ea typeface="+mn-ea"/>
                <a:cs typeface="+mn-cs"/>
              </a:rPr>
              <a:t>ponsored</a:t>
            </a: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 fun run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W</a:t>
            </a:r>
            <a:r>
              <a:rPr kumimoji="0" lang="en-GB" sz="1800" b="0" i="0" u="none" strike="noStrike" kern="1200" cap="none" spc="0" normalizeH="0" baseline="0" noProof="0" dirty="0" err="1">
                <a:ln>
                  <a:noFill/>
                </a:ln>
                <a:solidFill>
                  <a:srgbClr val="ED7D31"/>
                </a:solidFill>
                <a:effectLst/>
                <a:uLnTx/>
                <a:uFillTx/>
                <a:latin typeface="Calibri" panose="020F0502020204030204"/>
                <a:ea typeface="+mn-ea"/>
                <a:cs typeface="+mn-cs"/>
              </a:rPr>
              <a:t>ellbeing</a:t>
            </a: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243F907B-7E63-4AFB-8F15-C9EBEA27F102}"/>
              </a:ext>
            </a:extLst>
          </p:cNvPr>
          <p:cNvSpPr/>
          <p:nvPr/>
        </p:nvSpPr>
        <p:spPr>
          <a:xfrm>
            <a:off x="3622814" y="4597872"/>
            <a:ext cx="4658661" cy="152876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E4CA63F-E8F1-4D25-A216-96E4F708D38E}"/>
              </a:ext>
            </a:extLst>
          </p:cNvPr>
          <p:cNvSpPr txBox="1"/>
          <p:nvPr/>
        </p:nvSpPr>
        <p:spPr>
          <a:xfrm>
            <a:off x="4125671" y="4903380"/>
            <a:ext cx="365294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 are working with Visit Brighton who are providing lots of delegate discounts and deals!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hy</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not make a trip out of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isit</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https://www.visitbrighton.com/</a:t>
            </a:r>
          </a:p>
        </p:txBody>
      </p:sp>
      <p:sp>
        <p:nvSpPr>
          <p:cNvPr id="7" name="TextBox 6"/>
          <p:cNvSpPr txBox="1"/>
          <p:nvPr/>
        </p:nvSpPr>
        <p:spPr>
          <a:xfrm>
            <a:off x="9873247" y="469908"/>
            <a:ext cx="2155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Keynote speakers to be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announced soon!</a:t>
            </a:r>
          </a:p>
        </p:txBody>
      </p:sp>
      <p:sp>
        <p:nvSpPr>
          <p:cNvPr id="28" name="Oval 27">
            <a:extLst>
              <a:ext uri="{FF2B5EF4-FFF2-40B4-BE49-F238E27FC236}">
                <a16:creationId xmlns:a16="http://schemas.microsoft.com/office/drawing/2014/main" id="{7DE54A31-4DC7-4C97-B131-232F95586282}"/>
              </a:ext>
            </a:extLst>
          </p:cNvPr>
          <p:cNvSpPr/>
          <p:nvPr/>
        </p:nvSpPr>
        <p:spPr>
          <a:xfrm>
            <a:off x="8854226" y="1416104"/>
            <a:ext cx="2205148" cy="1693265"/>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448F101-38D7-4258-A755-FDA95689122F}"/>
              </a:ext>
            </a:extLst>
          </p:cNvPr>
          <p:cNvSpPr txBox="1"/>
          <p:nvPr/>
        </p:nvSpPr>
        <p:spPr>
          <a:xfrm>
            <a:off x="1155264" y="1914485"/>
            <a:ext cx="2102052" cy="1077218"/>
          </a:xfrm>
          <a:prstGeom prst="rect">
            <a:avLst/>
          </a:prstGeom>
          <a:noFill/>
        </p:spPr>
        <p:txBody>
          <a:bodyPr wrap="square" rtlCol="0">
            <a:spAutoFit/>
          </a:bodyPr>
          <a:lstStyle>
            <a:defPPr>
              <a:defRPr lang="en-US"/>
            </a:defPPr>
            <a:lvl1pPr algn="ct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egistration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opening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8909575" y="1945378"/>
            <a:ext cx="2102052" cy="1323439"/>
          </a:xfrm>
          <a:prstGeom prst="rect">
            <a:avLst/>
          </a:prstGeom>
          <a:noFill/>
        </p:spPr>
        <p:txBody>
          <a:bodyPr wrap="square" rtlCol="0">
            <a:spAutoFit/>
          </a:bodyPr>
          <a:lstStyle>
            <a:defPPr>
              <a:defRPr lang="en-US"/>
            </a:defPPr>
            <a:lvl1pPr algn="ct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Pre-conference workshops  – 6th November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960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2233" y="506544"/>
            <a:ext cx="10261238" cy="72406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Looking to the future…</a:t>
            </a:r>
          </a:p>
        </p:txBody>
      </p:sp>
      <p:sp>
        <p:nvSpPr>
          <p:cNvPr id="3" name="TextBox 2"/>
          <p:cNvSpPr txBox="1"/>
          <p:nvPr/>
        </p:nvSpPr>
        <p:spPr>
          <a:xfrm>
            <a:off x="1828800" y="1911813"/>
            <a:ext cx="9791114" cy="4524315"/>
          </a:xfrm>
          <a:prstGeom prst="rect">
            <a:avLst/>
          </a:prstGeom>
          <a:noFill/>
        </p:spPr>
        <p:txBody>
          <a:bodyPr wrap="square" rtlCol="0">
            <a:spAutoFit/>
          </a:bodyPr>
          <a:lstStyle/>
          <a:p>
            <a:pPr lvl="0"/>
            <a:r>
              <a:rPr lang="en-GB" dirty="0"/>
              <a:t>New edition of ASPiH Standards</a:t>
            </a:r>
          </a:p>
          <a:p>
            <a:pPr lvl="0"/>
            <a:endParaRPr lang="en-GB" dirty="0"/>
          </a:p>
          <a:p>
            <a:pPr lvl="0"/>
            <a:r>
              <a:rPr lang="en-GB" dirty="0"/>
              <a:t>Revised Accreditation review process </a:t>
            </a:r>
          </a:p>
          <a:p>
            <a:r>
              <a:rPr lang="en-GB" dirty="0"/>
              <a:t> </a:t>
            </a:r>
          </a:p>
          <a:p>
            <a:pPr lvl="0"/>
            <a:r>
              <a:rPr lang="en-GB" dirty="0"/>
              <a:t>Member Discussion Forums on the members area of the ASPiH Website </a:t>
            </a:r>
          </a:p>
          <a:p>
            <a:r>
              <a:rPr lang="en-GB" dirty="0"/>
              <a:t> </a:t>
            </a:r>
          </a:p>
          <a:p>
            <a:pPr lvl="0"/>
            <a:r>
              <a:rPr lang="en-GB" dirty="0"/>
              <a:t>Lunchtime online Events + Evening to increase accessibility </a:t>
            </a:r>
          </a:p>
          <a:p>
            <a:pPr lvl="0"/>
            <a:r>
              <a:rPr lang="en-GB" dirty="0"/>
              <a:t> </a:t>
            </a:r>
          </a:p>
          <a:p>
            <a:r>
              <a:rPr lang="en-GB" dirty="0"/>
              <a:t>Expansion of SIG activity</a:t>
            </a:r>
          </a:p>
          <a:p>
            <a:pPr marL="285750" indent="-285750">
              <a:buFont typeface="Arial" panose="020B0604020202020204" pitchFamily="34" charset="0"/>
              <a:buChar char="•"/>
            </a:pPr>
            <a:r>
              <a:rPr lang="en-GB" dirty="0"/>
              <a:t>Online Meta Debrief club for members  via the SIG</a:t>
            </a:r>
          </a:p>
          <a:p>
            <a:endParaRPr lang="en-GB" dirty="0"/>
          </a:p>
          <a:p>
            <a:pPr lvl="0"/>
            <a:r>
              <a:rPr lang="en-GB" dirty="0"/>
              <a:t>Members contributions for the Newsletter and Website</a:t>
            </a:r>
          </a:p>
          <a:p>
            <a:r>
              <a:rPr lang="en-GB" b="1" dirty="0"/>
              <a:t> </a:t>
            </a:r>
            <a:endParaRPr lang="en-GB" dirty="0"/>
          </a:p>
          <a:p>
            <a:pPr lvl="0"/>
            <a:r>
              <a:rPr lang="en-GB" dirty="0"/>
              <a:t>Annual National Sim Tech Day #</a:t>
            </a:r>
            <a:r>
              <a:rPr lang="en-GB" dirty="0" err="1"/>
              <a:t>SimTechDay</a:t>
            </a:r>
            <a:r>
              <a:rPr lang="en-GB" dirty="0"/>
              <a:t> 15</a:t>
            </a:r>
            <a:r>
              <a:rPr lang="en-GB" baseline="30000" dirty="0"/>
              <a:t>th</a:t>
            </a:r>
            <a:r>
              <a:rPr lang="en-GB" dirty="0"/>
              <a:t> September</a:t>
            </a:r>
          </a:p>
          <a:p>
            <a:r>
              <a:rPr lang="en-GB" dirty="0"/>
              <a:t> </a:t>
            </a:r>
          </a:p>
          <a:p>
            <a:pPr lvl="0"/>
            <a:r>
              <a:rPr lang="en-GB" dirty="0"/>
              <a:t>Members - Have your Say sessions – tell us what you want from your </a:t>
            </a:r>
            <a:r>
              <a:rPr lang="en-GB" dirty="0" err="1"/>
              <a:t>ASPiH</a:t>
            </a:r>
            <a:r>
              <a:rPr lang="en-GB" dirty="0"/>
              <a:t> Membership</a:t>
            </a:r>
          </a:p>
        </p:txBody>
      </p:sp>
    </p:spTree>
    <p:extLst>
      <p:ext uri="{BB962C8B-B14F-4D97-AF65-F5344CB8AC3E}">
        <p14:creationId xmlns:p14="http://schemas.microsoft.com/office/powerpoint/2010/main" val="3769721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AFD431-09B7-42CA-BF39-9FE5DBE53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711C96E-3D2D-48C8-AAB9-C1CB02D1D51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alpha val="70000"/>
            </a:schemeClr>
          </a:solidFill>
        </p:grpSpPr>
        <p:sp>
          <p:nvSpPr>
            <p:cNvPr id="20" name="Freeform 11">
              <a:extLst>
                <a:ext uri="{FF2B5EF4-FFF2-40B4-BE49-F238E27FC236}">
                  <a16:creationId xmlns:a16="http://schemas.microsoft.com/office/drawing/2014/main" id="{0D18AF42-7CD5-4754-91D4-1BE53B5D14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1" name="Freeform 12">
              <a:extLst>
                <a:ext uri="{FF2B5EF4-FFF2-40B4-BE49-F238E27FC236}">
                  <a16:creationId xmlns:a16="http://schemas.microsoft.com/office/drawing/2014/main" id="{A28C8F1A-9407-4D67-8250-D8923BC6DD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2" name="Freeform 13">
              <a:extLst>
                <a:ext uri="{FF2B5EF4-FFF2-40B4-BE49-F238E27FC236}">
                  <a16:creationId xmlns:a16="http://schemas.microsoft.com/office/drawing/2014/main" id="{5CE0A2B0-F7F1-442C-A287-CD6F729E28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3" name="Freeform 14">
              <a:extLst>
                <a:ext uri="{FF2B5EF4-FFF2-40B4-BE49-F238E27FC236}">
                  <a16:creationId xmlns:a16="http://schemas.microsoft.com/office/drawing/2014/main" id="{9E69CFA3-AE12-4EAF-A3A1-564BEEFEFA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4" name="Freeform 15">
              <a:extLst>
                <a:ext uri="{FF2B5EF4-FFF2-40B4-BE49-F238E27FC236}">
                  <a16:creationId xmlns:a16="http://schemas.microsoft.com/office/drawing/2014/main" id="{ECB64037-2AE8-4CA9-AD8E-7ACC8618FB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5" name="Freeform 16">
              <a:extLst>
                <a:ext uri="{FF2B5EF4-FFF2-40B4-BE49-F238E27FC236}">
                  <a16:creationId xmlns:a16="http://schemas.microsoft.com/office/drawing/2014/main" id="{8D319B10-EE8E-453F-A137-D7EEFA2089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6" name="Freeform 17">
              <a:extLst>
                <a:ext uri="{FF2B5EF4-FFF2-40B4-BE49-F238E27FC236}">
                  <a16:creationId xmlns:a16="http://schemas.microsoft.com/office/drawing/2014/main" id="{3283F486-509C-4A42-8EED-794A991D2F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7" name="Freeform 18">
              <a:extLst>
                <a:ext uri="{FF2B5EF4-FFF2-40B4-BE49-F238E27FC236}">
                  <a16:creationId xmlns:a16="http://schemas.microsoft.com/office/drawing/2014/main" id="{EBBFBB12-E756-4386-9C17-CA57438389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8" name="Freeform 19">
              <a:extLst>
                <a:ext uri="{FF2B5EF4-FFF2-40B4-BE49-F238E27FC236}">
                  <a16:creationId xmlns:a16="http://schemas.microsoft.com/office/drawing/2014/main" id="{7ADD0E7E-F4A6-4B3F-8A2F-BCBFAFBA23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9" name="Freeform 20">
              <a:extLst>
                <a:ext uri="{FF2B5EF4-FFF2-40B4-BE49-F238E27FC236}">
                  <a16:creationId xmlns:a16="http://schemas.microsoft.com/office/drawing/2014/main" id="{C19FCFB7-5E71-4197-8EC7-2ACB6DB028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0" name="Freeform 21">
              <a:extLst>
                <a:ext uri="{FF2B5EF4-FFF2-40B4-BE49-F238E27FC236}">
                  <a16:creationId xmlns:a16="http://schemas.microsoft.com/office/drawing/2014/main" id="{EAA533FE-4903-48DD-A921-421A9C44AF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1" name="Freeform 22">
              <a:extLst>
                <a:ext uri="{FF2B5EF4-FFF2-40B4-BE49-F238E27FC236}">
                  <a16:creationId xmlns:a16="http://schemas.microsoft.com/office/drawing/2014/main" id="{54CC5D8E-0D6C-4021-B84E-5D6182C0E1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AE3C3A5C-689F-BF05-0E63-7BD0ACEBF4B1}"/>
              </a:ext>
            </a:extLst>
          </p:cNvPr>
          <p:cNvSpPr>
            <a:spLocks noGrp="1"/>
          </p:cNvSpPr>
          <p:nvPr>
            <p:ph type="title"/>
          </p:nvPr>
        </p:nvSpPr>
        <p:spPr>
          <a:xfrm>
            <a:off x="7839756" y="1159566"/>
            <a:ext cx="3662939" cy="4568264"/>
          </a:xfrm>
        </p:spPr>
        <p:txBody>
          <a:bodyPr anchor="ctr">
            <a:normAutofit/>
          </a:bodyPr>
          <a:lstStyle/>
          <a:p>
            <a:r>
              <a:rPr lang="en-GB">
                <a:solidFill>
                  <a:schemeClr val="bg1">
                    <a:lumMod val="95000"/>
                    <a:lumOff val="5000"/>
                  </a:schemeClr>
                </a:solidFill>
              </a:rPr>
              <a:t>Open for Questions</a:t>
            </a:r>
          </a:p>
        </p:txBody>
      </p:sp>
      <p:sp>
        <p:nvSpPr>
          <p:cNvPr id="33" name="Freeform 6">
            <a:extLst>
              <a:ext uri="{FF2B5EF4-FFF2-40B4-BE49-F238E27FC236}">
                <a16:creationId xmlns:a16="http://schemas.microsoft.com/office/drawing/2014/main" id="{E7D63BAB-D0DB-4F66-92F9-4D2E0A2E5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A0D070E6-9B0A-AD7C-7BA2-FF6F76CEA6F3}"/>
              </a:ext>
            </a:extLst>
          </p:cNvPr>
          <p:cNvSpPr>
            <a:spLocks noGrp="1"/>
          </p:cNvSpPr>
          <p:nvPr>
            <p:ph idx="1"/>
          </p:nvPr>
        </p:nvSpPr>
        <p:spPr>
          <a:xfrm>
            <a:off x="637310" y="1286934"/>
            <a:ext cx="5292436" cy="4284134"/>
          </a:xfrm>
        </p:spPr>
        <p:txBody>
          <a:bodyPr anchor="ctr">
            <a:normAutofit/>
          </a:bodyPr>
          <a:lstStyle/>
          <a:p>
            <a:endParaRPr lang="en-GB">
              <a:solidFill>
                <a:srgbClr val="FFFFFF"/>
              </a:solidFill>
            </a:endParaRPr>
          </a:p>
        </p:txBody>
      </p:sp>
    </p:spTree>
    <p:extLst>
      <p:ext uri="{BB962C8B-B14F-4D97-AF65-F5344CB8AC3E}">
        <p14:creationId xmlns:p14="http://schemas.microsoft.com/office/powerpoint/2010/main" val="3069165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 name="Freeform 11">
              <a:extLst>
                <a:ext uri="{FF2B5EF4-FFF2-40B4-BE49-F238E27FC236}">
                  <a16:creationId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 name="Freeform 12">
              <a:extLst>
                <a:ext uri="{FF2B5EF4-FFF2-40B4-BE49-F238E27FC236}">
                  <a16:creationId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 name="Freeform 13">
              <a:extLst>
                <a:ext uri="{FF2B5EF4-FFF2-40B4-BE49-F238E27FC236}">
                  <a16:creationId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5" name="Freeform 15">
              <a:extLst>
                <a:ext uri="{FF2B5EF4-FFF2-40B4-BE49-F238E27FC236}">
                  <a16:creationId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7" name="Freeform 16">
              <a:extLst>
                <a:ext uri="{FF2B5EF4-FFF2-40B4-BE49-F238E27FC236}">
                  <a16:creationId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9" name="Freeform 17">
              <a:extLst>
                <a:ext uri="{FF2B5EF4-FFF2-40B4-BE49-F238E27FC236}">
                  <a16:creationId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1" name="Freeform 18">
              <a:extLst>
                <a:ext uri="{FF2B5EF4-FFF2-40B4-BE49-F238E27FC236}">
                  <a16:creationId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3" name="Freeform 19">
              <a:extLst>
                <a:ext uri="{FF2B5EF4-FFF2-40B4-BE49-F238E27FC236}">
                  <a16:creationId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5" name="Freeform 20">
              <a:extLst>
                <a:ext uri="{FF2B5EF4-FFF2-40B4-BE49-F238E27FC236}">
                  <a16:creationId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6" name="Freeform 21">
              <a:extLst>
                <a:ext uri="{FF2B5EF4-FFF2-40B4-BE49-F238E27FC236}">
                  <a16:creationId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7" name="Freeform 22">
              <a:extLst>
                <a:ext uri="{FF2B5EF4-FFF2-40B4-BE49-F238E27FC236}">
                  <a16:creationId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8" name="Freeform 27">
              <a:extLst>
                <a:ext uri="{FF2B5EF4-FFF2-40B4-BE49-F238E27FC236}">
                  <a16:creationId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9" name="Freeform 28">
              <a:extLst>
                <a:ext uri="{FF2B5EF4-FFF2-40B4-BE49-F238E27FC236}">
                  <a16:creationId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0" name="Freeform 29">
              <a:extLst>
                <a:ext uri="{FF2B5EF4-FFF2-40B4-BE49-F238E27FC236}">
                  <a16:creationId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1" name="Freeform 30">
              <a:extLst>
                <a:ext uri="{FF2B5EF4-FFF2-40B4-BE49-F238E27FC236}">
                  <a16:creationId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2" name="Freeform 31">
              <a:extLst>
                <a:ext uri="{FF2B5EF4-FFF2-40B4-BE49-F238E27FC236}">
                  <a16:creationId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3" name="Freeform 32">
              <a:extLst>
                <a:ext uri="{FF2B5EF4-FFF2-40B4-BE49-F238E27FC236}">
                  <a16:creationId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4" name="Freeform 33">
              <a:extLst>
                <a:ext uri="{FF2B5EF4-FFF2-40B4-BE49-F238E27FC236}">
                  <a16:creationId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5" name="Freeform 34">
              <a:extLst>
                <a:ext uri="{FF2B5EF4-FFF2-40B4-BE49-F238E27FC236}">
                  <a16:creationId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6" name="Freeform 35">
              <a:extLst>
                <a:ext uri="{FF2B5EF4-FFF2-40B4-BE49-F238E27FC236}">
                  <a16:creationId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7" name="Freeform 36">
              <a:extLst>
                <a:ext uri="{FF2B5EF4-FFF2-40B4-BE49-F238E27FC236}">
                  <a16:creationId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8" name="Freeform 37">
              <a:extLst>
                <a:ext uri="{FF2B5EF4-FFF2-40B4-BE49-F238E27FC236}">
                  <a16:creationId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9" name="Freeform 38">
              <a:extLst>
                <a:ext uri="{FF2B5EF4-FFF2-40B4-BE49-F238E27FC236}">
                  <a16:creationId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le 1"/>
          <p:cNvSpPr txBox="1">
            <a:spLocks/>
          </p:cNvSpPr>
          <p:nvPr/>
        </p:nvSpPr>
        <p:spPr>
          <a:xfrm>
            <a:off x="540279" y="967417"/>
            <a:ext cx="3778870" cy="39432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000" dirty="0">
                <a:solidFill>
                  <a:srgbClr val="FEFFFF"/>
                </a:solidFill>
              </a:rPr>
              <a:t>Our Values, Vision &amp; Mission</a:t>
            </a:r>
          </a:p>
        </p:txBody>
      </p:sp>
      <p:sp>
        <p:nvSpPr>
          <p:cNvPr id="44" name="Freeform 5">
            <a:extLst>
              <a:ext uri="{FF2B5EF4-FFF2-40B4-BE49-F238E27FC236}">
                <a16:creationId xmlns:a16="http://schemas.microsoft.com/office/drawing/2014/main" id="{5F1B8348-CD6E-4561-A704-C232D9A2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5689045" y="8232"/>
            <a:ext cx="6209172" cy="6859439"/>
          </a:xfrm>
          <a:prstGeom prst="rect">
            <a:avLst/>
          </a:prstGeom>
        </p:spPr>
      </p:pic>
    </p:spTree>
    <p:extLst>
      <p:ext uri="{BB962C8B-B14F-4D97-AF65-F5344CB8AC3E}">
        <p14:creationId xmlns:p14="http://schemas.microsoft.com/office/powerpoint/2010/main" val="3901343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1565840"/>
              </p:ext>
            </p:extLst>
          </p:nvPr>
        </p:nvGraphicFramePr>
        <p:xfrm>
          <a:off x="2508012" y="1049982"/>
          <a:ext cx="8085908" cy="5576443"/>
        </p:xfrm>
        <a:graphic>
          <a:graphicData uri="http://schemas.openxmlformats.org/drawingml/2006/table">
            <a:tbl>
              <a:tblPr firstRow="1" firstCol="1" bandRow="1"/>
              <a:tblGrid>
                <a:gridCol w="3809776">
                  <a:extLst>
                    <a:ext uri="{9D8B030D-6E8A-4147-A177-3AD203B41FA5}">
                      <a16:colId xmlns:a16="http://schemas.microsoft.com/office/drawing/2014/main" val="337913576"/>
                    </a:ext>
                  </a:extLst>
                </a:gridCol>
                <a:gridCol w="4276132">
                  <a:extLst>
                    <a:ext uri="{9D8B030D-6E8A-4147-A177-3AD203B41FA5}">
                      <a16:colId xmlns:a16="http://schemas.microsoft.com/office/drawing/2014/main" val="827465687"/>
                    </a:ext>
                  </a:extLst>
                </a:gridCol>
              </a:tblGrid>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Colette Laws-Chapman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President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225758"/>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Michael Moneypenny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Immediate Past President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23771489"/>
                  </a:ext>
                </a:extLst>
              </a:tr>
              <a:tr h="238667">
                <a:tc>
                  <a:txBody>
                    <a:bodyPr/>
                    <a:lstStyle/>
                    <a:p>
                      <a:pPr algn="ct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Mike Morrow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Treasurer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619017"/>
                  </a:ext>
                </a:extLst>
              </a:tr>
              <a:tr h="238667">
                <a:tc>
                  <a:txBody>
                    <a:bodyPr/>
                    <a:lstStyle/>
                    <a:p>
                      <a:pPr algn="ct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Andy Buttery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34818542"/>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Guillaume Alinier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387893"/>
                  </a:ext>
                </a:extLst>
              </a:tr>
              <a:tr h="238667">
                <a:tc>
                  <a:txBody>
                    <a:bodyPr/>
                    <a:lstStyle/>
                    <a:p>
                      <a:pPr algn="ct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Karen Reynolds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29216618"/>
                  </a:ext>
                </a:extLst>
              </a:tr>
              <a:tr h="238667">
                <a:tc>
                  <a:txBody>
                    <a:bodyPr/>
                    <a:lstStyle/>
                    <a:p>
                      <a:pPr algn="ct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Sharon Wheldon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405888"/>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Paul O’Connor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62909451"/>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Carla Sa Couto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380424"/>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Cristina Diaz Navarro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17345263"/>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Emily Browne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026873"/>
                  </a:ext>
                </a:extLst>
              </a:tr>
              <a:tr h="238667">
                <a:tc>
                  <a:txBody>
                    <a:bodyPr/>
                    <a:lstStyle/>
                    <a:p>
                      <a:pPr algn="ct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Ratna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Makker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9151662"/>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Marian Traynor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601380"/>
                  </a:ext>
                </a:extLst>
              </a:tr>
              <a:tr h="238667">
                <a:tc>
                  <a:txBody>
                    <a:bodyPr/>
                    <a:lstStyle/>
                    <a:p>
                      <a:pPr marL="0" algn="ctr" defTabSz="457200" rtl="0" eaLnBrk="1" latinLnBrk="0" hangingPunct="1">
                        <a:lnSpc>
                          <a:spcPct val="107000"/>
                        </a:lnSpc>
                        <a:spcAft>
                          <a:spcPts val="0"/>
                        </a:spcAft>
                      </a:pPr>
                      <a:r>
                        <a:rPr lang="en-GB" sz="18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Robyn </a:t>
                      </a:r>
                      <a:r>
                        <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59830019"/>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Lorraine Whatley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106558"/>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Kevin Stirling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81344939"/>
                  </a:ext>
                </a:extLst>
              </a:tr>
              <a:tr h="238667">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Jane</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aseline="0" dirty="0" err="1">
                          <a:effectLst/>
                          <a:latin typeface="Calibri" panose="020F0502020204030204" pitchFamily="34" charset="0"/>
                          <a:ea typeface="Calibri" panose="020F0502020204030204" pitchFamily="34" charset="0"/>
                          <a:cs typeface="Times New Roman" panose="02020603050405020304" pitchFamily="18" charset="0"/>
                        </a:rPr>
                        <a:t>Roome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563757"/>
                  </a:ext>
                </a:extLst>
              </a:tr>
              <a:tr h="130028">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Naomi Shiner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9260757"/>
                  </a:ext>
                </a:extLst>
              </a:tr>
              <a:tr h="130028">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Simulation Technologist (TBC)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Executive Committee 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2705814"/>
                  </a:ext>
                </a:extLst>
              </a:tr>
            </a:tbl>
          </a:graphicData>
        </a:graphic>
      </p:graphicFrame>
      <p:sp>
        <p:nvSpPr>
          <p:cNvPr id="3" name="Title 1"/>
          <p:cNvSpPr txBox="1">
            <a:spLocks/>
          </p:cNvSpPr>
          <p:nvPr/>
        </p:nvSpPr>
        <p:spPr>
          <a:xfrm>
            <a:off x="1640156" y="198174"/>
            <a:ext cx="8911687" cy="72406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ASPiH Executive Committee</a:t>
            </a:r>
          </a:p>
        </p:txBody>
      </p:sp>
    </p:spTree>
    <p:extLst>
      <p:ext uri="{BB962C8B-B14F-4D97-AF65-F5344CB8AC3E}">
        <p14:creationId xmlns:p14="http://schemas.microsoft.com/office/powerpoint/2010/main" val="61045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340" y="1002004"/>
            <a:ext cx="9794509" cy="5843395"/>
          </a:xfrm>
          <a:prstGeom prst="rect">
            <a:avLst/>
          </a:prstGeom>
        </p:spPr>
        <p:txBody>
          <a:bodyPr wrap="square">
            <a:spAutoFit/>
          </a:bodyPr>
          <a:lstStyle/>
          <a:p>
            <a:pPr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Monthly Webinars, Journal club and Twitter chats </a:t>
            </a:r>
          </a:p>
          <a:p>
            <a:pPr marL="285750" lvl="0" indent="-285750">
              <a:lnSpc>
                <a:spcPct val="107000"/>
              </a:lnSpc>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Topics selected from membership survey including; Debriefing</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Human Factors</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Wellbeing </a:t>
            </a:r>
            <a:r>
              <a:rPr lang="en-GB" sz="1600" dirty="0">
                <a:latin typeface="Calibri" panose="020F0502020204030204" pitchFamily="34" charset="0"/>
                <a:ea typeface="Calibri" panose="020F0502020204030204" pitchFamily="34" charset="0"/>
                <a:cs typeface="Times New Roman" panose="02020603050405020304" pitchFamily="18" charset="0"/>
              </a:rPr>
              <a:t>&amp; </a:t>
            </a:r>
            <a:r>
              <a:rPr lang="en-GB" dirty="0">
                <a:latin typeface="Calibri" panose="020F0502020204030204" pitchFamily="34" charset="0"/>
                <a:ea typeface="Calibri" panose="020F0502020204030204" pitchFamily="34" charset="0"/>
                <a:cs typeface="Times New Roman" panose="02020603050405020304" pitchFamily="18" charset="0"/>
              </a:rPr>
              <a:t>Transformational Simulation.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Communication </a:t>
            </a:r>
          </a:p>
          <a:p>
            <a:pPr lvl="0">
              <a:lnSpc>
                <a:spcPct val="107000"/>
              </a:lnSpc>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ASPiH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eNews</a:t>
            </a:r>
            <a:r>
              <a:rPr lang="en-GB" dirty="0">
                <a:latin typeface="Calibri" panose="020F0502020204030204" pitchFamily="34" charset="0"/>
                <a:ea typeface="Calibri" panose="020F0502020204030204" pitchFamily="34" charset="0"/>
                <a:cs typeface="Times New Roman" panose="02020603050405020304" pitchFamily="18" charset="0"/>
              </a:rPr>
              <a:t> and social media updates continue </a:t>
            </a:r>
          </a:p>
          <a:p>
            <a:pPr marL="285750" lvl="0" indent="-285750">
              <a:lnSpc>
                <a:spcPct val="107000"/>
              </a:lnSpc>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would love to hear your news – send in items to us</a:t>
            </a:r>
          </a:p>
          <a:p>
            <a:pPr marL="285750" lvl="0" indent="-285750">
              <a:lnSpc>
                <a:spcPct val="107000"/>
              </a:lnSpc>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Linked in &amp; Facebook refresh   </a:t>
            </a: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Special Interest Groups</a:t>
            </a:r>
          </a:p>
          <a:p>
            <a:pPr marL="285750" lvl="0" indent="-285750">
              <a:lnSpc>
                <a:spcPct val="107000"/>
              </a:lnSpc>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Active groups, new groups, conference workshops</a:t>
            </a:r>
          </a:p>
          <a:p>
            <a:pPr lvl="0">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Accreditation</a:t>
            </a:r>
          </a:p>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6 members  supported to achieve Individual Accreditation</a:t>
            </a:r>
          </a:p>
          <a:p>
            <a:pPr marL="285750" lvl="0" indent="-285750">
              <a:lnSpc>
                <a:spcPct val="107000"/>
              </a:lnSpc>
              <a:spcAft>
                <a:spcPts val="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4 in progress</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5 organisations awarded Organisational Accreditation status</a:t>
            </a:r>
          </a:p>
          <a:p>
            <a:pPr marL="285750" indent="-285750">
              <a:lnSpc>
                <a:spcPct val="107000"/>
              </a:lnSpc>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3 in progress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 programme awarded Programme Accreditation </a:t>
            </a:r>
          </a:p>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6 member technicians were supported to achieve the Science Council Award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1413819" y="277944"/>
            <a:ext cx="10065975" cy="72406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Membership Activity </a:t>
            </a:r>
            <a:endParaRPr lang="en-GB" dirty="0">
              <a:highlight>
                <a:srgbClr val="FFFF00"/>
              </a:highlight>
            </a:endParaRPr>
          </a:p>
        </p:txBody>
      </p:sp>
    </p:spTree>
    <p:extLst>
      <p:ext uri="{BB962C8B-B14F-4D97-AF65-F5344CB8AC3E}">
        <p14:creationId xmlns:p14="http://schemas.microsoft.com/office/powerpoint/2010/main" val="344680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252897"/>
              </p:ext>
            </p:extLst>
          </p:nvPr>
        </p:nvGraphicFramePr>
        <p:xfrm>
          <a:off x="2138288" y="1702193"/>
          <a:ext cx="8609428" cy="4769382"/>
        </p:xfrm>
        <a:graphic>
          <a:graphicData uri="http://schemas.openxmlformats.org/drawingml/2006/table">
            <a:tbl>
              <a:tblPr firstRow="1" firstCol="1" bandRow="1">
                <a:tableStyleId>{5C22544A-7EE6-4342-B048-85BDC9FD1C3A}</a:tableStyleId>
              </a:tblPr>
              <a:tblGrid>
                <a:gridCol w="4304714">
                  <a:extLst>
                    <a:ext uri="{9D8B030D-6E8A-4147-A177-3AD203B41FA5}">
                      <a16:colId xmlns:a16="http://schemas.microsoft.com/office/drawing/2014/main" val="1426343730"/>
                    </a:ext>
                  </a:extLst>
                </a:gridCol>
                <a:gridCol w="4304714">
                  <a:extLst>
                    <a:ext uri="{9D8B030D-6E8A-4147-A177-3AD203B41FA5}">
                      <a16:colId xmlns:a16="http://schemas.microsoft.com/office/drawing/2014/main" val="4080946894"/>
                    </a:ext>
                  </a:extLst>
                </a:gridCol>
              </a:tblGrid>
              <a:tr h="393822">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Hong Kong University</a:t>
                      </a:r>
                    </a:p>
                  </a:txBody>
                  <a:tcPr marL="9525" marR="9525" marT="9525" marB="0" anchor="b"/>
                </a:tc>
                <a:tc>
                  <a:txBody>
                    <a:bodyPr/>
                    <a:lstStyle/>
                    <a:p>
                      <a:pPr>
                        <a:lnSpc>
                          <a:spcPct val="107000"/>
                        </a:lnSpc>
                        <a:spcAft>
                          <a:spcPts val="0"/>
                        </a:spcAft>
                      </a:pPr>
                      <a:r>
                        <a:rPr lang="en-GB" sz="2000" b="0" dirty="0" smtClean="0">
                          <a:solidFill>
                            <a:schemeClr val="tx1"/>
                          </a:solidFill>
                          <a:effectLst/>
                          <a:latin typeface="Arial" panose="020B0604020202020204" pitchFamily="34" charset="0"/>
                          <a:cs typeface="Arial" panose="020B0604020202020204" pitchFamily="34" charset="0"/>
                        </a:rPr>
                        <a:t>Organisation</a:t>
                      </a: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BEDE8"/>
                    </a:solidFill>
                  </a:tcPr>
                </a:tc>
                <a:extLst>
                  <a:ext uri="{0D108BD9-81ED-4DB2-BD59-A6C34878D82A}">
                    <a16:rowId xmlns:a16="http://schemas.microsoft.com/office/drawing/2014/main" val="3937762252"/>
                  </a:ext>
                </a:extLst>
              </a:tr>
              <a:tr h="393822">
                <a:tc>
                  <a:txBody>
                    <a:bodyPr/>
                    <a:lstStyle/>
                    <a:p>
                      <a:pPr algn="l" fontAlgn="b"/>
                      <a:r>
                        <a:rPr lang="en-GB" sz="2000" b="0" i="0" u="none" strike="noStrike">
                          <a:solidFill>
                            <a:srgbClr val="000000"/>
                          </a:solidFill>
                          <a:effectLst/>
                          <a:latin typeface="Arial" panose="020B0604020202020204" pitchFamily="34" charset="0"/>
                          <a:cs typeface="Arial" panose="020B0604020202020204" pitchFamily="34" charset="0"/>
                        </a:rPr>
                        <a:t>Bradford Teaching Hospitals</a:t>
                      </a:r>
                    </a:p>
                  </a:txBody>
                  <a:tcPr marL="9525" marR="9525" marT="9525" marB="0" anchor="b"/>
                </a:tc>
                <a:tc>
                  <a:txBody>
                    <a:bodyPr/>
                    <a:lstStyle/>
                    <a:p>
                      <a:pPr>
                        <a:lnSpc>
                          <a:spcPct val="107000"/>
                        </a:lnSpc>
                        <a:spcAft>
                          <a:spcPts val="0"/>
                        </a:spcAft>
                      </a:pPr>
                      <a:r>
                        <a:rPr lang="en-GB" sz="2000" dirty="0" smtClean="0">
                          <a:effectLst/>
                          <a:latin typeface="Arial" panose="020B0604020202020204" pitchFamily="34" charset="0"/>
                          <a:cs typeface="Arial" panose="020B0604020202020204" pitchFamily="34" charset="0"/>
                        </a:rPr>
                        <a:t>Organisation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2115252"/>
                  </a:ext>
                </a:extLst>
              </a:tr>
              <a:tr h="393822">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Toby Garrity</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cs typeface="Arial" panose="020B0604020202020204" pitchFamily="34" charset="0"/>
                        </a:rPr>
                        <a:t>Individual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9761327"/>
                  </a:ext>
                </a:extLst>
              </a:tr>
              <a:tr h="393822">
                <a:tc>
                  <a:txBody>
                    <a:bodyPr/>
                    <a:lstStyle/>
                    <a:p>
                      <a:pPr algn="l" fontAlgn="b"/>
                      <a:r>
                        <a:rPr lang="en-GB" sz="2000" b="0" i="0" u="none" strike="noStrike">
                          <a:solidFill>
                            <a:srgbClr val="000000"/>
                          </a:solidFill>
                          <a:effectLst/>
                          <a:latin typeface="Arial" panose="020B0604020202020204" pitchFamily="34" charset="0"/>
                          <a:cs typeface="Arial" panose="020B0604020202020204" pitchFamily="34" charset="0"/>
                        </a:rPr>
                        <a:t>Josh Bachra</a:t>
                      </a:r>
                    </a:p>
                  </a:txBody>
                  <a:tcPr marL="9525" marR="9525" marT="9525" marB="0" anchor="b"/>
                </a:tc>
                <a:tc>
                  <a:txBody>
                    <a:bodyPr/>
                    <a:lstStyle/>
                    <a:p>
                      <a:pPr>
                        <a:lnSpc>
                          <a:spcPct val="107000"/>
                        </a:lnSpc>
                        <a:spcAft>
                          <a:spcPts val="0"/>
                        </a:spcAft>
                      </a:pPr>
                      <a:r>
                        <a:rPr lang="en-GB" sz="2000" dirty="0" smtClean="0">
                          <a:effectLst/>
                          <a:latin typeface="Arial" panose="020B0604020202020204" pitchFamily="34" charset="0"/>
                          <a:cs typeface="Arial" panose="020B0604020202020204" pitchFamily="34" charset="0"/>
                        </a:rPr>
                        <a:t>Individual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6374585"/>
                  </a:ext>
                </a:extLst>
              </a:tr>
              <a:tr h="393822">
                <a:tc>
                  <a:txBody>
                    <a:bodyPr/>
                    <a:lstStyle/>
                    <a:p>
                      <a:pPr algn="l" fontAlgn="b"/>
                      <a:r>
                        <a:rPr lang="en-GB" sz="2000" b="0" i="0" u="none" strike="noStrike" dirty="0" err="1">
                          <a:solidFill>
                            <a:srgbClr val="000000"/>
                          </a:solidFill>
                          <a:effectLst/>
                          <a:latin typeface="Arial" panose="020B0604020202020204" pitchFamily="34" charset="0"/>
                          <a:cs typeface="Arial" panose="020B0604020202020204" pitchFamily="34" charset="0"/>
                        </a:rPr>
                        <a:t>OxStar</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cs typeface="Arial" panose="020B0604020202020204" pitchFamily="34" charset="0"/>
                        </a:rPr>
                        <a:t>Organisation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01760558"/>
                  </a:ext>
                </a:extLst>
              </a:tr>
              <a:tr h="408328">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Helen Henderson</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cs typeface="Arial" panose="020B0604020202020204" pitchFamily="34" charset="0"/>
                        </a:rPr>
                        <a:t>Individual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62407"/>
                  </a:ext>
                </a:extLst>
              </a:tr>
              <a:tr h="408328">
                <a:tc>
                  <a:txBody>
                    <a:bodyPr/>
                    <a:lstStyle/>
                    <a:p>
                      <a:pPr algn="l" fontAlgn="b"/>
                      <a:r>
                        <a:rPr lang="en-GB" sz="2000" b="0" i="0" u="none" strike="noStrike">
                          <a:solidFill>
                            <a:srgbClr val="000000"/>
                          </a:solidFill>
                          <a:effectLst/>
                          <a:latin typeface="Arial" panose="020B0604020202020204" pitchFamily="34" charset="0"/>
                          <a:cs typeface="Arial" panose="020B0604020202020204" pitchFamily="34" charset="0"/>
                        </a:rPr>
                        <a:t>Debbie Suggit</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Individual</a:t>
                      </a:r>
                    </a:p>
                  </a:txBody>
                  <a:tcPr marL="68580" marR="68580" marT="0" marB="0"/>
                </a:tc>
                <a:extLst>
                  <a:ext uri="{0D108BD9-81ED-4DB2-BD59-A6C34878D82A}">
                    <a16:rowId xmlns:a16="http://schemas.microsoft.com/office/drawing/2014/main" val="2502146212"/>
                  </a:ext>
                </a:extLst>
              </a:tr>
              <a:tr h="408328">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Great Ormond Street Hospital</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Organisation</a:t>
                      </a:r>
                    </a:p>
                  </a:txBody>
                  <a:tcPr marL="68580" marR="68580" marT="0" marB="0"/>
                </a:tc>
                <a:extLst>
                  <a:ext uri="{0D108BD9-81ED-4DB2-BD59-A6C34878D82A}">
                    <a16:rowId xmlns:a16="http://schemas.microsoft.com/office/drawing/2014/main" val="1511958750"/>
                  </a:ext>
                </a:extLst>
              </a:tr>
              <a:tr h="393822">
                <a:tc>
                  <a:txBody>
                    <a:bodyPr/>
                    <a:lstStyle/>
                    <a:p>
                      <a:pPr algn="l" fontAlgn="b"/>
                      <a:r>
                        <a:rPr lang="en-GB" sz="2000" b="0" i="0" u="none" strike="noStrike">
                          <a:solidFill>
                            <a:srgbClr val="000000"/>
                          </a:solidFill>
                          <a:effectLst/>
                          <a:latin typeface="Arial" panose="020B0604020202020204" pitchFamily="34" charset="0"/>
                          <a:cs typeface="Arial" panose="020B0604020202020204" pitchFamily="34" charset="0"/>
                        </a:rPr>
                        <a:t>Miroslava Slavska</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cs typeface="Arial" panose="020B0604020202020204" pitchFamily="34" charset="0"/>
                        </a:rPr>
                        <a:t>Programme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537761"/>
                  </a:ext>
                </a:extLst>
              </a:tr>
              <a:tr h="393822">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Emma Smith</a:t>
                      </a:r>
                    </a:p>
                  </a:txBody>
                  <a:tcPr marL="9525" marR="9525" marT="9525" marB="0" anchor="b"/>
                </a:tc>
                <a:tc>
                  <a:txBody>
                    <a:bodyPr/>
                    <a:lstStyle/>
                    <a:p>
                      <a:pPr>
                        <a:lnSpc>
                          <a:spcPct val="107000"/>
                        </a:lnSpc>
                        <a:spcAft>
                          <a:spcPts val="0"/>
                        </a:spcAft>
                      </a:pPr>
                      <a:r>
                        <a:rPr lang="en-GB" sz="2000" smtClean="0">
                          <a:effectLst/>
                          <a:latin typeface="Arial" panose="020B0604020202020204" pitchFamily="34" charset="0"/>
                          <a:cs typeface="Arial" panose="020B0604020202020204" pitchFamily="34" charset="0"/>
                        </a:rPr>
                        <a:t>Individual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6376818"/>
                  </a:ext>
                </a:extLst>
              </a:tr>
              <a:tr h="393822">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Derek </a:t>
                      </a:r>
                      <a:r>
                        <a:rPr lang="en-GB" sz="2000" b="0" i="0" u="none" strike="noStrike" dirty="0" err="1">
                          <a:solidFill>
                            <a:srgbClr val="000000"/>
                          </a:solidFill>
                          <a:effectLst/>
                          <a:latin typeface="Arial" panose="020B0604020202020204" pitchFamily="34" charset="0"/>
                          <a:cs typeface="Arial" panose="020B0604020202020204" pitchFamily="34" charset="0"/>
                        </a:rPr>
                        <a:t>Chebsey</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Individual</a:t>
                      </a:r>
                    </a:p>
                  </a:txBody>
                  <a:tcPr marL="68580" marR="68580" marT="0" marB="0"/>
                </a:tc>
                <a:extLst>
                  <a:ext uri="{0D108BD9-81ED-4DB2-BD59-A6C34878D82A}">
                    <a16:rowId xmlns:a16="http://schemas.microsoft.com/office/drawing/2014/main" val="2523747255"/>
                  </a:ext>
                </a:extLst>
              </a:tr>
              <a:tr h="393822">
                <a:tc>
                  <a:txBody>
                    <a:bodyPr/>
                    <a:lstStyle/>
                    <a:p>
                      <a:pPr algn="l" fontAlgn="b"/>
                      <a:r>
                        <a:rPr lang="en-GB" sz="2000" b="0" i="0" u="none" strike="noStrike" dirty="0">
                          <a:solidFill>
                            <a:srgbClr val="000000"/>
                          </a:solidFill>
                          <a:effectLst/>
                          <a:latin typeface="Arial" panose="020B0604020202020204" pitchFamily="34" charset="0"/>
                          <a:cs typeface="Arial" panose="020B0604020202020204" pitchFamily="34" charset="0"/>
                        </a:rPr>
                        <a:t>Debbie Thackray</a:t>
                      </a:r>
                    </a:p>
                  </a:txBody>
                  <a:tcPr marL="9525" marR="9525" marT="9525" marB="0" anchor="b"/>
                </a:tc>
                <a:tc>
                  <a:txBody>
                    <a:bodyPr/>
                    <a:lstStyle/>
                    <a:p>
                      <a:pPr>
                        <a:lnSpc>
                          <a:spcPct val="107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Individual</a:t>
                      </a:r>
                    </a:p>
                  </a:txBody>
                  <a:tcPr marL="68580" marR="68580" marT="0" marB="0"/>
                </a:tc>
                <a:extLst>
                  <a:ext uri="{0D108BD9-81ED-4DB2-BD59-A6C34878D82A}">
                    <a16:rowId xmlns:a16="http://schemas.microsoft.com/office/drawing/2014/main" val="2087160885"/>
                  </a:ext>
                </a:extLst>
              </a:tr>
            </a:tbl>
          </a:graphicData>
        </a:graphic>
      </p:graphicFrame>
      <p:sp>
        <p:nvSpPr>
          <p:cNvPr id="3" name="Title 1"/>
          <p:cNvSpPr txBox="1">
            <a:spLocks/>
          </p:cNvSpPr>
          <p:nvPr/>
        </p:nvSpPr>
        <p:spPr>
          <a:xfrm>
            <a:off x="1682233" y="506544"/>
            <a:ext cx="10261238" cy="72406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Membership Activity – Accreditation Awards</a:t>
            </a:r>
          </a:p>
        </p:txBody>
      </p:sp>
    </p:spTree>
    <p:extLst>
      <p:ext uri="{BB962C8B-B14F-4D97-AF65-F5344CB8AC3E}">
        <p14:creationId xmlns:p14="http://schemas.microsoft.com/office/powerpoint/2010/main" val="2622576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211029"/>
              </p:ext>
            </p:extLst>
          </p:nvPr>
        </p:nvGraphicFramePr>
        <p:xfrm>
          <a:off x="2143124" y="2943225"/>
          <a:ext cx="8879372" cy="2834747"/>
        </p:xfrm>
        <a:graphic>
          <a:graphicData uri="http://schemas.openxmlformats.org/drawingml/2006/table">
            <a:tbl>
              <a:tblPr firstRow="1" firstCol="1" bandRow="1"/>
              <a:tblGrid>
                <a:gridCol w="4422379">
                  <a:extLst>
                    <a:ext uri="{9D8B030D-6E8A-4147-A177-3AD203B41FA5}">
                      <a16:colId xmlns:a16="http://schemas.microsoft.com/office/drawing/2014/main" val="3725559005"/>
                    </a:ext>
                  </a:extLst>
                </a:gridCol>
                <a:gridCol w="2119709">
                  <a:extLst>
                    <a:ext uri="{9D8B030D-6E8A-4147-A177-3AD203B41FA5}">
                      <a16:colId xmlns:a16="http://schemas.microsoft.com/office/drawing/2014/main" val="2609525857"/>
                    </a:ext>
                  </a:extLst>
                </a:gridCol>
                <a:gridCol w="2337284">
                  <a:extLst>
                    <a:ext uri="{9D8B030D-6E8A-4147-A177-3AD203B41FA5}">
                      <a16:colId xmlns:a16="http://schemas.microsoft.com/office/drawing/2014/main" val="1862620527"/>
                    </a:ext>
                  </a:extLst>
                </a:gridCol>
              </a:tblGrid>
              <a:tr h="449280">
                <a:tc>
                  <a:txBody>
                    <a:bodyPr/>
                    <a:lstStyle/>
                    <a:p>
                      <a:pPr>
                        <a:lnSpc>
                          <a:spcPct val="107000"/>
                        </a:lnSpc>
                        <a:spcAft>
                          <a:spcPts val="0"/>
                        </a:spcAft>
                      </a:pPr>
                      <a:r>
                        <a:rPr lang="en-GB"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RSci</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TECH</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Dimitar</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Bakalov</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1111945252"/>
                  </a:ext>
                </a:extLst>
              </a:tr>
              <a:tr h="482762">
                <a:tc>
                  <a:txBody>
                    <a:bodyPr/>
                    <a:lstStyle/>
                    <a:p>
                      <a:pPr>
                        <a:lnSpc>
                          <a:spcPct val="107000"/>
                        </a:lnSpc>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RSci TECH</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Andrew</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Griffiths</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68539623"/>
                  </a:ext>
                </a:extLst>
              </a:tr>
              <a:tr h="463451">
                <a:tc>
                  <a:txBody>
                    <a:bodyPr/>
                    <a:lstStyle/>
                    <a:p>
                      <a:pPr>
                        <a:lnSpc>
                          <a:spcPct val="107000"/>
                        </a:lnSpc>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RSci TECH</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Joe</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Williams</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3142660093"/>
                  </a:ext>
                </a:extLst>
              </a:tr>
              <a:tr h="540694">
                <a:tc>
                  <a:txBody>
                    <a:bodyPr/>
                    <a:lstStyle/>
                    <a:p>
                      <a:pPr>
                        <a:lnSpc>
                          <a:spcPct val="107000"/>
                        </a:lnSpc>
                        <a:spcAft>
                          <a:spcPts val="0"/>
                        </a:spcAft>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RSci TECH</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n-GB"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James</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Ham</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93077872"/>
                  </a:ext>
                </a:extLst>
              </a:tr>
              <a:tr h="449280">
                <a:tc>
                  <a:txBody>
                    <a:bodyPr/>
                    <a:lstStyle/>
                    <a:p>
                      <a:pPr>
                        <a:lnSpc>
                          <a:spcPct val="107000"/>
                        </a:lnSpc>
                        <a:spcAft>
                          <a:spcPts val="0"/>
                        </a:spcAft>
                      </a:pPr>
                      <a:r>
                        <a:rPr lang="en-GB"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RSci</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TECH</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Lyndsey</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0"/>
                        </a:spcAft>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Bellamy</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1950362762"/>
                  </a:ext>
                </a:extLst>
              </a:tr>
              <a:tr h="449280">
                <a:tc>
                  <a:txBody>
                    <a:bodyPr/>
                    <a:lstStyle/>
                    <a:p>
                      <a:pPr>
                        <a:lnSpc>
                          <a:spcPct val="107000"/>
                        </a:lnSpc>
                        <a:spcAft>
                          <a:spcPts val="0"/>
                        </a:spcAft>
                      </a:pPr>
                      <a:r>
                        <a:rPr lang="en-GB" sz="2000" dirty="0" err="1">
                          <a:effectLst/>
                          <a:latin typeface="Arial" panose="020B0604020202020204" pitchFamily="34" charset="0"/>
                          <a:ea typeface="Calibri" panose="020F0502020204030204" pitchFamily="34" charset="0"/>
                          <a:cs typeface="Arial" panose="020B0604020202020204" pitchFamily="34" charset="0"/>
                        </a:rPr>
                        <a:t>RSci</a:t>
                      </a:r>
                      <a:r>
                        <a:rPr lang="en-GB" sz="2000" dirty="0">
                          <a:effectLst/>
                          <a:latin typeface="Arial" panose="020B0604020202020204" pitchFamily="34" charset="0"/>
                          <a:ea typeface="Calibri" panose="020F0502020204030204" pitchFamily="34" charset="0"/>
                          <a:cs typeface="Arial" panose="020B0604020202020204" pitchFamily="34" charset="0"/>
                        </a:rPr>
                        <a:t> TECH</a:t>
                      </a: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nSpc>
                          <a:spcPct val="107000"/>
                        </a:lnSpc>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Jake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nSpc>
                          <a:spcPct val="107000"/>
                        </a:lnSpc>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Brammer</a:t>
                      </a: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2975167863"/>
                  </a:ext>
                </a:extLst>
              </a:tr>
            </a:tbl>
          </a:graphicData>
        </a:graphic>
      </p:graphicFrame>
      <p:sp>
        <p:nvSpPr>
          <p:cNvPr id="3" name="Title 1"/>
          <p:cNvSpPr txBox="1">
            <a:spLocks/>
          </p:cNvSpPr>
          <p:nvPr/>
        </p:nvSpPr>
        <p:spPr>
          <a:xfrm>
            <a:off x="1682233" y="506544"/>
            <a:ext cx="10261238" cy="72406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Membership Activity – </a:t>
            </a:r>
          </a:p>
          <a:p>
            <a:r>
              <a:rPr lang="en-GB" dirty="0"/>
              <a:t>Science Council Accreditation Awards</a:t>
            </a:r>
          </a:p>
        </p:txBody>
      </p:sp>
    </p:spTree>
    <p:extLst>
      <p:ext uri="{BB962C8B-B14F-4D97-AF65-F5344CB8AC3E}">
        <p14:creationId xmlns:p14="http://schemas.microsoft.com/office/powerpoint/2010/main" val="904154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51B860BB-F934-4DE1-A930-090DD475F1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6" name="Freeform 11">
              <a:extLst>
                <a:ext uri="{FF2B5EF4-FFF2-40B4-BE49-F238E27FC236}">
                  <a16:creationId xmlns:a16="http://schemas.microsoft.com/office/drawing/2014/main" id="{61927C55-8047-466F-9FE4-B42D3D1AFA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7" name="Freeform 12">
              <a:extLst>
                <a:ext uri="{FF2B5EF4-FFF2-40B4-BE49-F238E27FC236}">
                  <a16:creationId xmlns:a16="http://schemas.microsoft.com/office/drawing/2014/main" id="{E914D83D-75AE-426B-90AC-E37CBA2BD7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8" name="Freeform 13">
              <a:extLst>
                <a:ext uri="{FF2B5EF4-FFF2-40B4-BE49-F238E27FC236}">
                  <a16:creationId xmlns:a16="http://schemas.microsoft.com/office/drawing/2014/main" id="{DDB740D6-20EA-4164-9EDB-243B210E8F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9" name="Freeform 14">
              <a:extLst>
                <a:ext uri="{FF2B5EF4-FFF2-40B4-BE49-F238E27FC236}">
                  <a16:creationId xmlns:a16="http://schemas.microsoft.com/office/drawing/2014/main" id="{0843EF7D-8FF7-4B1B-810B-AA92D132E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0" name="Freeform 15">
              <a:extLst>
                <a:ext uri="{FF2B5EF4-FFF2-40B4-BE49-F238E27FC236}">
                  <a16:creationId xmlns:a16="http://schemas.microsoft.com/office/drawing/2014/main" id="{F995A1BF-26D5-42BA-83D6-B74B0793A8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1" name="Freeform 16">
              <a:extLst>
                <a:ext uri="{FF2B5EF4-FFF2-40B4-BE49-F238E27FC236}">
                  <a16:creationId xmlns:a16="http://schemas.microsoft.com/office/drawing/2014/main" id="{706BB22B-358C-43E3-A01E-2CCD2EFD4A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2" name="Freeform 17">
              <a:extLst>
                <a:ext uri="{FF2B5EF4-FFF2-40B4-BE49-F238E27FC236}">
                  <a16:creationId xmlns:a16="http://schemas.microsoft.com/office/drawing/2014/main" id="{09828090-C04F-4B25-BD86-CE7A94A346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3" name="Freeform 18">
              <a:extLst>
                <a:ext uri="{FF2B5EF4-FFF2-40B4-BE49-F238E27FC236}">
                  <a16:creationId xmlns:a16="http://schemas.microsoft.com/office/drawing/2014/main" id="{B062093C-CFDD-4759-8CD6-EB2CCD1DBC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4" name="Freeform 19">
              <a:extLst>
                <a:ext uri="{FF2B5EF4-FFF2-40B4-BE49-F238E27FC236}">
                  <a16:creationId xmlns:a16="http://schemas.microsoft.com/office/drawing/2014/main" id="{FB33C2A8-7609-427D-BC55-13F9562018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5" name="Freeform 20">
              <a:extLst>
                <a:ext uri="{FF2B5EF4-FFF2-40B4-BE49-F238E27FC236}">
                  <a16:creationId xmlns:a16="http://schemas.microsoft.com/office/drawing/2014/main" id="{9FF51B36-24F3-42B4-9ACD-2B83F4B570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6" name="Freeform 21">
              <a:extLst>
                <a:ext uri="{FF2B5EF4-FFF2-40B4-BE49-F238E27FC236}">
                  <a16:creationId xmlns:a16="http://schemas.microsoft.com/office/drawing/2014/main" id="{6EBCB31E-7CBF-45FC-B7A3-7FE8E8C8A3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7" name="Freeform 22">
              <a:extLst>
                <a:ext uri="{FF2B5EF4-FFF2-40B4-BE49-F238E27FC236}">
                  <a16:creationId xmlns:a16="http://schemas.microsoft.com/office/drawing/2014/main" id="{404CB86A-82A5-40B9-8D4B-159ED1A3CE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9" name="Group 78">
            <a:extLst>
              <a:ext uri="{FF2B5EF4-FFF2-40B4-BE49-F238E27FC236}">
                <a16:creationId xmlns:a16="http://schemas.microsoft.com/office/drawing/2014/main" id="{DD17BCFA-C80F-4670-B8B9-034B5B1C8B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0" name="Freeform 27">
              <a:extLst>
                <a:ext uri="{FF2B5EF4-FFF2-40B4-BE49-F238E27FC236}">
                  <a16:creationId xmlns:a16="http://schemas.microsoft.com/office/drawing/2014/main" id="{F705DA76-B301-4098-9966-310A00C312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1" name="Freeform 28">
              <a:extLst>
                <a:ext uri="{FF2B5EF4-FFF2-40B4-BE49-F238E27FC236}">
                  <a16:creationId xmlns:a16="http://schemas.microsoft.com/office/drawing/2014/main" id="{7484AECD-B027-45E9-8764-6E1A4A4A0D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2" name="Freeform 29">
              <a:extLst>
                <a:ext uri="{FF2B5EF4-FFF2-40B4-BE49-F238E27FC236}">
                  <a16:creationId xmlns:a16="http://schemas.microsoft.com/office/drawing/2014/main" id="{CB341AF9-DEB1-42CB-8D1D-F262CFE465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3" name="Freeform 30">
              <a:extLst>
                <a:ext uri="{FF2B5EF4-FFF2-40B4-BE49-F238E27FC236}">
                  <a16:creationId xmlns:a16="http://schemas.microsoft.com/office/drawing/2014/main" id="{1C7213C3-CCDC-48BD-BF51-7AB8EE57A1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4" name="Freeform 31">
              <a:extLst>
                <a:ext uri="{FF2B5EF4-FFF2-40B4-BE49-F238E27FC236}">
                  <a16:creationId xmlns:a16="http://schemas.microsoft.com/office/drawing/2014/main" id="{7568F4E5-84C7-4F79-A40F-AC4885CB63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5" name="Freeform 32">
              <a:extLst>
                <a:ext uri="{FF2B5EF4-FFF2-40B4-BE49-F238E27FC236}">
                  <a16:creationId xmlns:a16="http://schemas.microsoft.com/office/drawing/2014/main" id="{81654B91-DAE7-4763-8F60-7A35727C21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6" name="Freeform 33">
              <a:extLst>
                <a:ext uri="{FF2B5EF4-FFF2-40B4-BE49-F238E27FC236}">
                  <a16:creationId xmlns:a16="http://schemas.microsoft.com/office/drawing/2014/main" id="{E9C665F1-5409-4590-AA69-79EABC1EAC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7" name="Freeform 34">
              <a:extLst>
                <a:ext uri="{FF2B5EF4-FFF2-40B4-BE49-F238E27FC236}">
                  <a16:creationId xmlns:a16="http://schemas.microsoft.com/office/drawing/2014/main" id="{C3192F7D-0C18-4DB2-A88B-EBF5627480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8" name="Freeform 35">
              <a:extLst>
                <a:ext uri="{FF2B5EF4-FFF2-40B4-BE49-F238E27FC236}">
                  <a16:creationId xmlns:a16="http://schemas.microsoft.com/office/drawing/2014/main" id="{86BE4725-AC90-44AE-8B17-D13BA4BF36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9" name="Freeform 36">
              <a:extLst>
                <a:ext uri="{FF2B5EF4-FFF2-40B4-BE49-F238E27FC236}">
                  <a16:creationId xmlns:a16="http://schemas.microsoft.com/office/drawing/2014/main" id="{2C0C171A-856F-4606-9D98-B5318639A6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0" name="Freeform 37">
              <a:extLst>
                <a:ext uri="{FF2B5EF4-FFF2-40B4-BE49-F238E27FC236}">
                  <a16:creationId xmlns:a16="http://schemas.microsoft.com/office/drawing/2014/main" id="{B6D57E3C-42A8-4054-B617-CE82DD8B73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1" name="Freeform 38">
              <a:extLst>
                <a:ext uri="{FF2B5EF4-FFF2-40B4-BE49-F238E27FC236}">
                  <a16:creationId xmlns:a16="http://schemas.microsoft.com/office/drawing/2014/main" id="{C0A815A3-B7C7-4090-88EA-DA48AE474E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3" name="Rectangle 92">
            <a:extLst>
              <a:ext uri="{FF2B5EF4-FFF2-40B4-BE49-F238E27FC236}">
                <a16:creationId xmlns:a16="http://schemas.microsoft.com/office/drawing/2014/main" id="{AE2F7D72-C98C-4C79-88A4-1DD7AAE7BF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5" name="Freeform 11">
            <a:extLst>
              <a:ext uri="{FF2B5EF4-FFF2-40B4-BE49-F238E27FC236}">
                <a16:creationId xmlns:a16="http://schemas.microsoft.com/office/drawing/2014/main" id="{17BE9237-F367-4B09-A610-9AC21A4323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7" name="Rectangle 96">
            <a:extLst>
              <a:ext uri="{FF2B5EF4-FFF2-40B4-BE49-F238E27FC236}">
                <a16:creationId xmlns:a16="http://schemas.microsoft.com/office/drawing/2014/main" id="{0A696357-B315-4D9E-BB00-C5180F54B0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72F6C6C-999D-43D5-AC07-AF34251440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5">
            <a:extLst>
              <a:ext uri="{FF2B5EF4-FFF2-40B4-BE49-F238E27FC236}">
                <a16:creationId xmlns:a16="http://schemas.microsoft.com/office/drawing/2014/main" id="{EC04F56B-9315-467D-9EEF-52DE7F0B5A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p:cNvSpPr txBox="1">
            <a:spLocks/>
          </p:cNvSpPr>
          <p:nvPr/>
        </p:nvSpPr>
        <p:spPr>
          <a:xfrm>
            <a:off x="541867" y="787400"/>
            <a:ext cx="7145866" cy="7789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a:solidFill>
                  <a:srgbClr val="FEFFFF"/>
                </a:solidFill>
              </a:rPr>
              <a:t>Membership Activity</a:t>
            </a:r>
          </a:p>
        </p:txBody>
      </p:sp>
      <p:sp>
        <p:nvSpPr>
          <p:cNvPr id="2" name="Rectangle 1"/>
          <p:cNvSpPr/>
          <p:nvPr/>
        </p:nvSpPr>
        <p:spPr>
          <a:xfrm>
            <a:off x="541866" y="2032000"/>
            <a:ext cx="7145867" cy="3879222"/>
          </a:xfrm>
          <a:prstGeom prst="rect">
            <a:avLst/>
          </a:prstGeom>
        </p:spPr>
        <p:txBody>
          <a:bodyPr vert="horz" lIns="91440" tIns="45720" rIns="91440" bIns="45720" rtlCol="0">
            <a:normAutofit/>
          </a:bodyPr>
          <a:lstStyle/>
          <a:p>
            <a:pPr lvl="0">
              <a:spcBef>
                <a:spcPts val="1000"/>
              </a:spcBef>
              <a:buClr>
                <a:schemeClr val="accent1"/>
              </a:buClr>
              <a:buFont typeface="Wingdings 3" charset="2"/>
              <a:buChar char=""/>
            </a:pPr>
            <a:r>
              <a:rPr lang="en-US" dirty="0">
                <a:solidFill>
                  <a:srgbClr val="FEFFFF"/>
                </a:solidFill>
              </a:rPr>
              <a:t>Inaugural National Sim Tech Day 15th September 2021 – to celebrate the innovative work of our technicians  </a:t>
            </a:r>
          </a:p>
          <a:p>
            <a:pPr lvl="0">
              <a:spcBef>
                <a:spcPts val="1000"/>
              </a:spcBef>
              <a:buClr>
                <a:schemeClr val="accent1"/>
              </a:buClr>
              <a:buFont typeface="Wingdings 3" charset="2"/>
              <a:buChar char=""/>
            </a:pPr>
            <a:r>
              <a:rPr lang="en-US" dirty="0">
                <a:solidFill>
                  <a:srgbClr val="FEFFFF"/>
                </a:solidFill>
              </a:rPr>
              <a:t>Sim Tech Day 2023 is in planning stages </a:t>
            </a:r>
          </a:p>
          <a:p>
            <a:pPr lvl="0">
              <a:spcBef>
                <a:spcPts val="1000"/>
              </a:spcBef>
              <a:buClr>
                <a:schemeClr val="accent1"/>
              </a:buClr>
              <a:buFont typeface="Wingdings 3" charset="2"/>
              <a:buChar char=""/>
            </a:pPr>
            <a:r>
              <a:rPr lang="en-US" dirty="0">
                <a:solidFill>
                  <a:srgbClr val="FEFFFF"/>
                </a:solidFill>
              </a:rPr>
              <a:t>Job Vacancy &amp; course advertising  </a:t>
            </a:r>
          </a:p>
          <a:p>
            <a:pPr lvl="0">
              <a:spcBef>
                <a:spcPts val="1000"/>
              </a:spcBef>
              <a:buClr>
                <a:schemeClr val="accent1"/>
              </a:buClr>
              <a:buFont typeface="Wingdings 3" charset="2"/>
              <a:buChar char=""/>
            </a:pPr>
            <a:r>
              <a:rPr lang="en-US" dirty="0">
                <a:solidFill>
                  <a:srgbClr val="FEFFFF"/>
                </a:solidFill>
              </a:rPr>
              <a:t>Free access to the IRIS platform</a:t>
            </a:r>
          </a:p>
          <a:p>
            <a:pPr lvl="0">
              <a:spcBef>
                <a:spcPts val="1000"/>
              </a:spcBef>
              <a:buClr>
                <a:schemeClr val="accent1"/>
              </a:buClr>
              <a:buFont typeface="Wingdings 3" charset="2"/>
              <a:buChar char=""/>
            </a:pPr>
            <a:endParaRPr lang="en-US" dirty="0">
              <a:solidFill>
                <a:srgbClr val="FEFFFF"/>
              </a:solidFill>
            </a:endParaRPr>
          </a:p>
          <a:p>
            <a:pPr lvl="0">
              <a:spcBef>
                <a:spcPts val="1000"/>
              </a:spcBef>
              <a:buClr>
                <a:schemeClr val="accent1"/>
              </a:buClr>
              <a:buFont typeface="Wingdings 3" charset="2"/>
              <a:buChar char=""/>
            </a:pPr>
            <a:endParaRPr lang="en-US" dirty="0">
              <a:solidFill>
                <a:srgbClr val="FEFFFF"/>
              </a:solidFill>
            </a:endParaRPr>
          </a:p>
          <a:p>
            <a:pPr lvl="0">
              <a:spcBef>
                <a:spcPts val="1000"/>
              </a:spcBef>
              <a:buClr>
                <a:schemeClr val="accent1"/>
              </a:buClr>
              <a:buFont typeface="Wingdings 3" charset="2"/>
              <a:buChar char=""/>
            </a:pPr>
            <a:r>
              <a:rPr lang="en-US" dirty="0">
                <a:solidFill>
                  <a:srgbClr val="FEFFFF"/>
                </a:solidFill>
              </a:rPr>
              <a:t>Scoping further membership benefits in 2023 …………</a:t>
            </a:r>
          </a:p>
        </p:txBody>
      </p:sp>
      <p:pic>
        <p:nvPicPr>
          <p:cNvPr id="62" name="Graphic 61" descr="Group">
            <a:extLst>
              <a:ext uri="{FF2B5EF4-FFF2-40B4-BE49-F238E27FC236}">
                <a16:creationId xmlns:a16="http://schemas.microsoft.com/office/drawing/2014/main" id="{79BB7FAF-766F-C668-6F92-D2BCC1EA5E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31478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328" y="625974"/>
            <a:ext cx="10325686" cy="6203108"/>
          </a:xfrm>
          <a:prstGeom prst="rect">
            <a:avLst/>
          </a:prstGeom>
        </p:spPr>
        <p:txBody>
          <a:bodyPr wrap="square">
            <a:spAutoFit/>
          </a:bodyPr>
          <a:lstStyle/>
          <a:p>
            <a:pPr>
              <a:lnSpc>
                <a:spcPct val="107000"/>
              </a:lnSpc>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International Journal of Healthcare Simulation (</a:t>
            </a:r>
            <a:r>
              <a:rPr lang="en-GB" sz="3600" dirty="0" err="1">
                <a:latin typeface="Calibri" panose="020F0502020204030204" pitchFamily="34" charset="0"/>
                <a:ea typeface="Calibri" panose="020F0502020204030204" pitchFamily="34" charset="0"/>
                <a:cs typeface="Times New Roman" panose="02020603050405020304" pitchFamily="18" charset="0"/>
              </a:rPr>
              <a:t>IJoHS</a:t>
            </a:r>
            <a:r>
              <a:rPr lang="en-GB" sz="3600" dirty="0">
                <a:latin typeface="Calibri" panose="020F0502020204030204" pitchFamily="34" charset="0"/>
                <a:ea typeface="Calibri" panose="020F0502020204030204" pitchFamily="34" charset="0"/>
                <a:cs typeface="Times New Roman" panose="02020603050405020304" pitchFamily="18" charset="0"/>
              </a:rPr>
              <a:t>) – Advances in Theory &amp; Practice </a:t>
            </a:r>
          </a:p>
          <a:p>
            <a:pPr>
              <a:lnSpc>
                <a:spcPct val="107000"/>
              </a:lnSpc>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2000" dirty="0" err="1">
                <a:latin typeface="Calibri" panose="020F0502020204030204" pitchFamily="34" charset="0"/>
                <a:ea typeface="Calibri" panose="020F0502020204030204" pitchFamily="34" charset="0"/>
                <a:cs typeface="Calibri" panose="020F0502020204030204" pitchFamily="34" charset="0"/>
              </a:rPr>
              <a:t>IJoHS</a:t>
            </a:r>
            <a:r>
              <a:rPr lang="en-GB" sz="2000" dirty="0">
                <a:latin typeface="Calibri" panose="020F0502020204030204" pitchFamily="34" charset="0"/>
                <a:ea typeface="Calibri" panose="020F0502020204030204" pitchFamily="34" charset="0"/>
                <a:cs typeface="Calibri" panose="020F0502020204030204" pitchFamily="34" charset="0"/>
              </a:rPr>
              <a:t> - simulation-based digital journal; joint ownership with Society for Healthcare Simulation (SHS) and Adi </a:t>
            </a:r>
            <a:r>
              <a:rPr lang="en-GB" sz="2000" dirty="0" err="1">
                <a:latin typeface="Calibri" panose="020F0502020204030204" pitchFamily="34" charset="0"/>
                <a:ea typeface="Calibri" panose="020F0502020204030204" pitchFamily="34" charset="0"/>
                <a:cs typeface="Calibri" panose="020F0502020204030204" pitchFamily="34" charset="0"/>
              </a:rPr>
              <a:t>Health+Wellness</a:t>
            </a: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 online journal open access + platform to submit work for publication</a:t>
            </a:r>
          </a:p>
          <a:p>
            <a:pPr>
              <a:lnSpc>
                <a:spcPct val="107000"/>
              </a:lnSpc>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Official journal of </a:t>
            </a:r>
            <a:r>
              <a:rPr lang="en-GB" sz="2000" b="1" dirty="0">
                <a:latin typeface="Calibri" panose="020F0502020204030204" pitchFamily="34" charset="0"/>
                <a:ea typeface="Calibri" panose="020F0502020204030204" pitchFamily="34" charset="0"/>
                <a:cs typeface="Calibri" panose="020F0502020204030204" pitchFamily="34" charset="0"/>
              </a:rPr>
              <a:t>ASPiH</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b="1" dirty="0">
                <a:latin typeface="Calibri" panose="020F0502020204030204" pitchFamily="34" charset="0"/>
                <a:ea typeface="Calibri" panose="020F0502020204030204" pitchFamily="34" charset="0"/>
                <a:cs typeface="Calibri" panose="020F0502020204030204" pitchFamily="34" charset="0"/>
              </a:rPr>
              <a:t>Society for Healthcare Simulation, India </a:t>
            </a:r>
            <a:r>
              <a:rPr lang="en-GB" sz="2000" dirty="0">
                <a:latin typeface="Calibri" panose="020F0502020204030204" pitchFamily="34" charset="0"/>
                <a:ea typeface="Calibri" panose="020F0502020204030204" pitchFamily="34" charset="0"/>
                <a:cs typeface="Calibri" panose="020F0502020204030204" pitchFamily="34" charset="0"/>
              </a:rPr>
              <a:t>and </a:t>
            </a:r>
            <a:r>
              <a:rPr lang="en-GB" sz="2000" b="1" dirty="0">
                <a:latin typeface="Calibri" panose="020F0502020204030204" pitchFamily="34" charset="0"/>
                <a:ea typeface="Calibri" panose="020F0502020204030204" pitchFamily="34" charset="0"/>
                <a:cs typeface="Calibri" panose="020F0502020204030204" pitchFamily="34" charset="0"/>
              </a:rPr>
              <a:t>Pan Asia Simulation Society in Healthcare</a:t>
            </a:r>
          </a:p>
          <a:p>
            <a:pPr marL="285750" indent="-285750">
              <a:lnSpc>
                <a:spcPct val="107000"/>
              </a:lnSpc>
              <a:buFont typeface="Arial" panose="020B0604020202020204" pitchFamily="34" charset="0"/>
              <a:buChar char="•"/>
            </a:pPr>
            <a:r>
              <a:rPr lang="en-GB" sz="2000" b="0" i="0" dirty="0">
                <a:solidFill>
                  <a:srgbClr val="333333"/>
                </a:solidFill>
                <a:effectLst/>
                <a:latin typeface="Calibri" panose="020F0502020204030204" pitchFamily="34" charset="0"/>
                <a:cs typeface="Calibri" panose="020F0502020204030204" pitchFamily="34" charset="0"/>
              </a:rPr>
              <a:t>Prof. Debra Nestel, Editor-in-Chief</a:t>
            </a:r>
          </a:p>
          <a:p>
            <a:pPr marL="285750" indent="-285750">
              <a:lnSpc>
                <a:spcPct val="107000"/>
              </a:lnSpc>
              <a:buFont typeface="Arial" panose="020B0604020202020204" pitchFamily="34" charset="0"/>
              <a:buChar char="•"/>
            </a:pPr>
            <a:r>
              <a:rPr lang="en-GB" sz="2000" dirty="0">
                <a:solidFill>
                  <a:srgbClr val="333333"/>
                </a:solidFill>
                <a:latin typeface="Calibri" panose="020F0502020204030204" pitchFamily="34" charset="0"/>
                <a:ea typeface="Calibri" panose="020F0502020204030204" pitchFamily="34" charset="0"/>
                <a:cs typeface="Calibri" panose="020F0502020204030204" pitchFamily="34" charset="0"/>
              </a:rPr>
              <a:t>ASPiH EC on Operational Board</a:t>
            </a:r>
          </a:p>
          <a:p>
            <a:pPr marL="285750" indent="-285750">
              <a:lnSpc>
                <a:spcPct val="107000"/>
              </a:lnSpc>
              <a:buFont typeface="Arial" panose="020B0604020202020204" pitchFamily="34" charset="0"/>
              <a:buChar char="•"/>
            </a:pPr>
            <a:r>
              <a:rPr lang="en-GB" sz="2000" dirty="0">
                <a:solidFill>
                  <a:srgbClr val="333333"/>
                </a:solidFill>
                <a:latin typeface="Calibri" panose="020F0502020204030204" pitchFamily="34" charset="0"/>
                <a:ea typeface="Calibri" panose="020F0502020204030204" pitchFamily="34" charset="0"/>
                <a:cs typeface="Calibri" panose="020F0502020204030204" pitchFamily="34" charset="0"/>
              </a:rPr>
              <a:t>Globally renowned Editorial Board </a:t>
            </a:r>
            <a:r>
              <a:rPr lang="en-GB" sz="2000" dirty="0" err="1">
                <a:solidFill>
                  <a:srgbClr val="333333"/>
                </a:solidFill>
                <a:latin typeface="Calibri" panose="020F0502020204030204" pitchFamily="34" charset="0"/>
                <a:ea typeface="Calibri" panose="020F0502020204030204" pitchFamily="34" charset="0"/>
                <a:cs typeface="Calibri" panose="020F0502020204030204" pitchFamily="34" charset="0"/>
              </a:rPr>
              <a:t>inc</a:t>
            </a:r>
            <a:r>
              <a:rPr lang="en-GB" sz="20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Conference supplement produced with individual DOI’s for abstracts selected by the editorial board </a:t>
            </a:r>
          </a:p>
          <a:p>
            <a:pPr>
              <a:lnSpc>
                <a:spcPct val="107000"/>
              </a:lnSpc>
              <a:spcAft>
                <a:spcPts val="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For more information, please visit </a:t>
            </a:r>
            <a:r>
              <a:rPr lang="en-GB" sz="20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https://www.ijohs.com/</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80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329</TotalTime>
  <Words>1604</Words>
  <Application>Microsoft Office PowerPoint</Application>
  <PresentationFormat>Widescreen</PresentationFormat>
  <Paragraphs>353</Paragraphs>
  <Slides>24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Century Gothic</vt:lpstr>
      <vt:lpstr>Courier New</vt:lpstr>
      <vt:lpstr>Times New Roman</vt:lpstr>
      <vt:lpstr>Wingdings 3</vt:lpstr>
      <vt:lpstr>Wisp</vt:lpstr>
      <vt:lpstr>Office Theme</vt:lpstr>
      <vt:lpstr>ASPiH - AGM 22nd March 2023 </vt:lpstr>
      <vt:lpstr>A word from Immediate Past President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 Update </vt:lpstr>
      <vt:lpstr>Financial Year 2022</vt:lpstr>
      <vt:lpstr>Financial Year 2022</vt:lpstr>
      <vt:lpstr>Income</vt:lpstr>
      <vt:lpstr>Cost of Sales</vt:lpstr>
      <vt:lpstr>Capital &amp; Reserves</vt:lpstr>
      <vt:lpstr>HMRC VAT </vt:lpstr>
      <vt:lpstr>HMRC VAT </vt:lpstr>
      <vt:lpstr>EBS Services Contract  Dec 2020 - Dec 2023</vt:lpstr>
      <vt:lpstr>International Journal of Healthcare  Simulation (IJoHS)</vt:lpstr>
      <vt:lpstr>Outlook for 2024</vt:lpstr>
      <vt:lpstr>PowerPoint Presentation</vt:lpstr>
      <vt:lpstr>PowerPoint Presentation</vt:lpstr>
      <vt:lpstr>Open for Questions</vt:lpstr>
    </vt:vector>
  </TitlesOfParts>
  <Company>Hull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Update – AGM  Donna Major</dc:title>
  <dc:creator>Major, Donna</dc:creator>
  <cp:lastModifiedBy>Major, Donna</cp:lastModifiedBy>
  <cp:revision>31</cp:revision>
  <dcterms:created xsi:type="dcterms:W3CDTF">2021-11-01T20:19:51Z</dcterms:created>
  <dcterms:modified xsi:type="dcterms:W3CDTF">2023-03-26T20:59:01Z</dcterms:modified>
</cp:coreProperties>
</file>