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1" r:id="rId4"/>
    <p:sldId id="262" r:id="rId5"/>
    <p:sldId id="264" r:id="rId6"/>
    <p:sldId id="265" r:id="rId7"/>
    <p:sldId id="257" r:id="rId8"/>
    <p:sldId id="268" r:id="rId9"/>
    <p:sldId id="269" r:id="rId10"/>
    <p:sldId id="263" r:id="rId11"/>
    <p:sldId id="267" r:id="rId12"/>
    <p:sldId id="270" r:id="rId13"/>
    <p:sldId id="271" r:id="rId14"/>
    <p:sldId id="266" r:id="rId15"/>
    <p:sldId id="26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5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6132C-524B-46B1-96B3-D1E0C1698A37}" type="datetimeFigureOut">
              <a:rPr lang="en-US" smtClean="0"/>
              <a:t>14/04/2023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10AC7-51F7-42F0-8FAE-5F7D02B34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857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210AC7-51F7-42F0-8FAE-5F7D02B34D3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4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C1D4C-14C8-4275-A0A0-F5B6F02CD7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20872D-B339-4BC7-B129-65ACDA07A9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1F2D4-3775-4509-99DB-686CE168F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FE6E-7058-4720-87AE-81638DCE81FE}" type="datetimeFigureOut">
              <a:rPr lang="en-US" smtClean="0"/>
              <a:t>14/04/2023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B8A9A-9A08-4E43-AEFF-300F387E3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EFB14-4032-45EB-80C0-F234C1C17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2019-9812-413A-86BC-8C1BF4CCE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38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57FB1-ED90-4F15-887F-EA8EA9F73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41921D-8F42-45CF-9F20-3C667C3A2D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5DD1D-96E5-4EE2-AD3F-AA9231994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FE6E-7058-4720-87AE-81638DCE81FE}" type="datetimeFigureOut">
              <a:rPr lang="en-US" smtClean="0"/>
              <a:t>14/04/2023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8FE08-DF38-41D9-B62F-FC1AB2C9A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238DC-8805-4237-B37C-E19711774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2019-9812-413A-86BC-8C1BF4CCE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323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04A928-ADF6-4C1B-9A68-65F6E00894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6BF73C-B575-4774-A703-D66F53DF9E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CB172-9078-4D95-BF75-F36F61769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FE6E-7058-4720-87AE-81638DCE81FE}" type="datetimeFigureOut">
              <a:rPr lang="en-US" smtClean="0"/>
              <a:t>14/04/2023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1DCC11-1A8E-4676-AC29-AB2EA21E2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52009C-F9ED-4810-8966-78C624150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2019-9812-413A-86BC-8C1BF4CCE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49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1F12-8043-469B-9353-4D8B92EA7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072B-B899-4529-A327-95D3DAD6C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BB035-CB64-447C-9497-0DFCA130C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FE6E-7058-4720-87AE-81638DCE81FE}" type="datetimeFigureOut">
              <a:rPr lang="en-US" smtClean="0"/>
              <a:t>14/04/2023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7AF93-F482-498D-96A8-DCE624501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20C4A-4BB1-4B11-BE90-C8C9411A2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2019-9812-413A-86BC-8C1BF4CCE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7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52F52-C018-4718-B09B-DFFE07E3D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7FB8A-154C-4DBF-B506-D47DBE307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17C61-B6FF-4183-B1AF-779A4F8A8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FE6E-7058-4720-87AE-81638DCE81FE}" type="datetimeFigureOut">
              <a:rPr lang="en-US" smtClean="0"/>
              <a:t>14/04/2023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A9C1D-9FC4-4B5A-ADF8-416531541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E0386-7B63-4F1A-A95F-6234762B8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2019-9812-413A-86BC-8C1BF4CCE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C5482-5333-42DA-80CF-24ADA8CBB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0C23C-B664-4A45-961C-60991682C8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572178-6E2E-4375-9181-BA3250432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F18B01-92C7-47EB-A0E3-E3016D8EF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FE6E-7058-4720-87AE-81638DCE81FE}" type="datetimeFigureOut">
              <a:rPr lang="en-US" smtClean="0"/>
              <a:t>14/04/2023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A0E4D0-00BD-435D-B2C1-8545CE0B1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BBC713-0C8F-44AA-8653-BD3147DBD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2019-9812-413A-86BC-8C1BF4CCE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78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AD5D6-396B-4502-AB44-6294F23C9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951359-A660-4D49-96B0-08BD7B8B6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160F07-8083-49C5-BCD4-41348C241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EF282B-09B7-414E-B859-05DB0DD8E2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C02AA4-5C27-41BA-81B7-0AC30A37E3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AB2C6D-E378-4B38-912B-85FBBDFD7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FE6E-7058-4720-87AE-81638DCE81FE}" type="datetimeFigureOut">
              <a:rPr lang="en-US" smtClean="0"/>
              <a:t>14/04/2023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AF3AA0-3255-468A-8E6C-2EDF31BCF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861284-2DCF-4F0B-A842-31A1F0C97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2019-9812-413A-86BC-8C1BF4CCE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44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36B06-AF18-4AB4-A7B0-8D8F90A0B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18FBD8-9489-4058-9A73-0B2DC53BE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FE6E-7058-4720-87AE-81638DCE81FE}" type="datetimeFigureOut">
              <a:rPr lang="en-US" smtClean="0"/>
              <a:t>14/04/2023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99C5B6-9C1A-4C1D-B6AC-438FE041E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488FB4-A154-4C47-B96C-A1EA93D51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2019-9812-413A-86BC-8C1BF4CCE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121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2E1775-50F5-4B1F-9577-0120A74D5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FE6E-7058-4720-87AE-81638DCE81FE}" type="datetimeFigureOut">
              <a:rPr lang="en-US" smtClean="0"/>
              <a:t>14/04/2023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0A2B5A-1CCA-4B7D-A7BC-9AA1C3F41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262B9F-FBF4-49A6-8DB9-3B1181529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2019-9812-413A-86BC-8C1BF4CCE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90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33215-867C-410F-9A2C-C0F8D0A05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5777F-5775-4421-9180-C0EB4E82E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D9579E-44BA-4F1E-99CD-659E17A57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5A940D-F1EB-4E23-96EF-EEBA5674A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FE6E-7058-4720-87AE-81638DCE81FE}" type="datetimeFigureOut">
              <a:rPr lang="en-US" smtClean="0"/>
              <a:t>14/04/2023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775728-D27B-4B79-889B-EEC5F6A6B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ADF613-011B-4E85-86EE-13F8E81BA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2019-9812-413A-86BC-8C1BF4CCE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58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AF4BE-8DD8-4433-8C6F-04DFE99C3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999368-3967-480B-A791-59A81287FC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5260FB-BB83-418C-A6FA-B038228362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DE1107-8D14-48C1-A078-0B3F7969E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FE6E-7058-4720-87AE-81638DCE81FE}" type="datetimeFigureOut">
              <a:rPr lang="en-US" smtClean="0"/>
              <a:t>14/04/2023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F94CB7-D982-4DCE-9092-5767D3F98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7A03F4-EB7F-4EA9-8634-A2A52A7F4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2019-9812-413A-86BC-8C1BF4CCE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04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A987B3-04DE-4E40-9C7E-534DC8150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F288F0-E7D3-485A-8A9A-6981F0251B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85A5B-E919-4C30-8388-A56BBD93CE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6FE6E-7058-4720-87AE-81638DCE81FE}" type="datetimeFigureOut">
              <a:rPr lang="en-US" smtClean="0"/>
              <a:t>14/04/2023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87EBB-6405-4E0A-9407-148C4F7A59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BEA87-D650-4AE9-B0C8-BDD625ABAD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92019-9812-413A-86BC-8C1BF4CCE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1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hyperlink" Target="http://misapuntesde.com/post.php?id=564" TargetMode="External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misapuntesde.com/post.php?id=564" TargetMode="External"/><Relationship Id="rId3" Type="http://schemas.openxmlformats.org/officeDocument/2006/relationships/image" Target="../media/image1.emf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hyperlink" Target="http://misapuntesde.com/post.php?id=564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2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hyperlink" Target="http://misapuntesde.com/post.php?id=564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2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mailto:Andy.Buttery@canterbury.ac.uk" TargetMode="External"/><Relationship Id="rId3" Type="http://schemas.openxmlformats.org/officeDocument/2006/relationships/image" Target="../media/image2.png"/><Relationship Id="rId7" Type="http://schemas.openxmlformats.org/officeDocument/2006/relationships/hyperlink" Target="mailto:G.Alinier@herts.ac.uk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hyperlink" Target="http://misapuntesde.com/post.php?id=564" TargetMode="External"/><Relationship Id="rId4" Type="http://schemas.openxmlformats.org/officeDocument/2006/relationships/image" Target="../media/image6.jp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johs.com/journals/international-journal-of-healthcare-simulation/volume/2/issue/Supplement%201" TargetMode="External"/><Relationship Id="rId3" Type="http://schemas.openxmlformats.org/officeDocument/2006/relationships/image" Target="../media/image7.png"/><Relationship Id="rId7" Type="http://schemas.openxmlformats.org/officeDocument/2006/relationships/hyperlink" Target="https://www.ijohs.com/journals/international-journal-of-healthcare-simulation/volume/1/issue/Supplement%201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logs.lse.ac.uk/impactofsocialsciences/2011/06/20/essential-guide-writing-good-abstracts/" TargetMode="External"/><Relationship Id="rId11" Type="http://schemas.openxmlformats.org/officeDocument/2006/relationships/hyperlink" Target="http://misapuntesde.com/post.php?id=564" TargetMode="External"/><Relationship Id="rId5" Type="http://schemas.openxmlformats.org/officeDocument/2006/relationships/hyperlink" Target="https://blogs.lse.ac.uk/impactofsocialsciences/2015/01/27/how-to-write-a-killer-conference-abstract/" TargetMode="External"/><Relationship Id="rId10" Type="http://schemas.openxmlformats.org/officeDocument/2006/relationships/image" Target="../media/image6.jpg"/><Relationship Id="rId4" Type="http://schemas.openxmlformats.org/officeDocument/2006/relationships/hyperlink" Target="https://www.physio-pedia.com/Writing_a_Conference_Abstract" TargetMode="Externa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pixabay.com/fr/vectors/pelle-jouets-jouet-de-plage-bleu-310051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hyperlink" Target="http://www.aspihconference.co.uk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ixabay.com/en/bucket-pail-bin-pailful-sandbox-149929/" TargetMode="External"/><Relationship Id="rId5" Type="http://schemas.openxmlformats.org/officeDocument/2006/relationships/image" Target="../media/image4.png"/><Relationship Id="rId10" Type="http://schemas.openxmlformats.org/officeDocument/2006/relationships/hyperlink" Target="http://misapuntesde.com/post.php?id=564" TargetMode="External"/><Relationship Id="rId4" Type="http://schemas.openxmlformats.org/officeDocument/2006/relationships/image" Target="../media/image3.jpg"/><Relationship Id="rId9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isapuntesde.com/post.php?id=564" TargetMode="External"/><Relationship Id="rId5" Type="http://schemas.openxmlformats.org/officeDocument/2006/relationships/image" Target="../media/image6.jp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isapuntesde.com/post.php?id=564" TargetMode="External"/><Relationship Id="rId5" Type="http://schemas.openxmlformats.org/officeDocument/2006/relationships/image" Target="../media/image6.jp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isapuntesde.com/post.php?id=564" TargetMode="External"/><Relationship Id="rId5" Type="http://schemas.openxmlformats.org/officeDocument/2006/relationships/image" Target="../media/image6.jp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isapuntesde.com/post.php?id=564" TargetMode="External"/><Relationship Id="rId5" Type="http://schemas.openxmlformats.org/officeDocument/2006/relationships/image" Target="../media/image6.jp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hyperlink" Target="http://misapuntesde.com/post.php?id=564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hyperlink" Target="http://misapuntesde.com/post.php?id=564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hyperlink" Target="http://misapuntesde.com/post.php?id=564" TargetMode="Externa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29A3B-9873-44C6-8178-F4F4FA4848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9531" y="1122363"/>
            <a:ext cx="9771018" cy="2387600"/>
          </a:xfrm>
        </p:spPr>
        <p:txBody>
          <a:bodyPr/>
          <a:lstStyle/>
          <a:p>
            <a:r>
              <a:rPr lang="en-US" dirty="0"/>
              <a:t>How to write a good abstract?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C28261-AB9C-44A5-B1AB-573D5EB3C5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890851"/>
          </a:xfrm>
        </p:spPr>
        <p:txBody>
          <a:bodyPr/>
          <a:lstStyle/>
          <a:p>
            <a:r>
              <a:rPr lang="en-US" dirty="0"/>
              <a:t>By Guillaume Alinier &amp; Andy Buttery</a:t>
            </a:r>
          </a:p>
          <a:p>
            <a:r>
              <a:rPr lang="en-US" sz="2000" dirty="0" err="1"/>
              <a:t>ASPiH</a:t>
            </a:r>
            <a:r>
              <a:rPr lang="en-US" sz="2000" dirty="0"/>
              <a:t> Executive Committee members</a:t>
            </a:r>
          </a:p>
          <a:p>
            <a:endParaRPr lang="en-US" dirty="0"/>
          </a:p>
          <a:p>
            <a:r>
              <a:rPr lang="en-US" dirty="0"/>
              <a:t>Presenters’ affiliations…</a:t>
            </a:r>
          </a:p>
          <a:p>
            <a:endParaRPr lang="en-US" dirty="0"/>
          </a:p>
          <a:p>
            <a:r>
              <a:rPr lang="en-US" dirty="0"/>
              <a:t>Conflict of interest: None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DF9052-7FC9-431D-9C08-0F61B3CDBB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3099" y="365111"/>
            <a:ext cx="5185801" cy="2205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933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6739C-D596-4A8D-A0F4-E29C2BCBA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0409" y="6357764"/>
            <a:ext cx="5950424" cy="500236"/>
          </a:xfrm>
        </p:spPr>
        <p:txBody>
          <a:bodyPr>
            <a:normAutofit fontScale="92500"/>
          </a:bodyPr>
          <a:lstStyle/>
          <a:p>
            <a:r>
              <a:rPr lang="en-US" dirty="0"/>
              <a:t>For abstract guidelines and submission: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E515B6-F17D-4DB2-97E2-3590ECB80B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7079" y="166479"/>
            <a:ext cx="3743140" cy="1591678"/>
          </a:xfrm>
          <a:prstGeom prst="rect">
            <a:avLst/>
          </a:prstGeom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F7222AF4-80E0-4219-A090-1AA1DA08A33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95" y="6194226"/>
            <a:ext cx="443136" cy="444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186B8EB-6C6C-457E-AC9C-0209F665C005}"/>
              </a:ext>
            </a:extLst>
          </p:cNvPr>
          <p:cNvSpPr txBox="1"/>
          <p:nvPr/>
        </p:nvSpPr>
        <p:spPr>
          <a:xfrm>
            <a:off x="896686" y="6126640"/>
            <a:ext cx="2280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@</a:t>
            </a:r>
            <a:r>
              <a:rPr lang="en-GB" dirty="0" err="1"/>
              <a:t>ASPiHUK</a:t>
            </a:r>
            <a:endParaRPr lang="en-GB" dirty="0"/>
          </a:p>
          <a:p>
            <a:r>
              <a:rPr lang="en-GB" dirty="0"/>
              <a:t>#ASPIH2023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B46FB07-D681-45D8-A779-254FE44B245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2172096" y="6091394"/>
            <a:ext cx="649941" cy="64994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AB71263-3E04-4369-8B8D-253E16024E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17878" y="5287071"/>
            <a:ext cx="1543050" cy="14859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7617A86-E164-46E8-A49F-0C60ABEF800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486" y="1670887"/>
            <a:ext cx="7776839" cy="4285776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6B664390-7DEE-488C-A033-38825F23D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443651" cy="1325563"/>
          </a:xfrm>
        </p:spPr>
        <p:txBody>
          <a:bodyPr/>
          <a:lstStyle/>
          <a:p>
            <a:r>
              <a:rPr lang="en-US" dirty="0"/>
              <a:t>For workshops</a:t>
            </a:r>
          </a:p>
        </p:txBody>
      </p:sp>
    </p:spTree>
    <p:extLst>
      <p:ext uri="{BB962C8B-B14F-4D97-AF65-F5344CB8AC3E}">
        <p14:creationId xmlns:p14="http://schemas.microsoft.com/office/powerpoint/2010/main" val="3465513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6739C-D596-4A8D-A0F4-E29C2BCBA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0409" y="6357764"/>
            <a:ext cx="5950424" cy="500236"/>
          </a:xfrm>
        </p:spPr>
        <p:txBody>
          <a:bodyPr>
            <a:normAutofit fontScale="92500"/>
          </a:bodyPr>
          <a:lstStyle/>
          <a:p>
            <a:r>
              <a:rPr lang="en-US" dirty="0"/>
              <a:t>For abstract guidelines and submission: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E515B6-F17D-4DB2-97E2-3590ECB80B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7079" y="166479"/>
            <a:ext cx="3743140" cy="159167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AB71263-3E04-4369-8B8D-253E16024E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17878" y="5287071"/>
            <a:ext cx="1543050" cy="14859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F589F71-37CC-4BDB-B621-8E0C374E79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664" y="1889334"/>
            <a:ext cx="8973823" cy="321051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80761003-2978-4E33-8593-0D8426E39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443651" cy="1325563"/>
          </a:xfrm>
        </p:spPr>
        <p:txBody>
          <a:bodyPr/>
          <a:lstStyle/>
          <a:p>
            <a:r>
              <a:rPr lang="en-US" dirty="0"/>
              <a:t>For poster &amp; oral presentations</a:t>
            </a:r>
          </a:p>
        </p:txBody>
      </p:sp>
      <p:pic>
        <p:nvPicPr>
          <p:cNvPr id="13" name="Picture 3">
            <a:extLst>
              <a:ext uri="{FF2B5EF4-FFF2-40B4-BE49-F238E27FC236}">
                <a16:creationId xmlns:a16="http://schemas.microsoft.com/office/drawing/2014/main" id="{97173841-E2F3-42E4-9109-655CBD193E0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16" y="5611868"/>
            <a:ext cx="443136" cy="444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8602EA4-DDF7-4250-A918-5C55BFC48EA2}"/>
              </a:ext>
            </a:extLst>
          </p:cNvPr>
          <p:cNvSpPr txBox="1"/>
          <p:nvPr/>
        </p:nvSpPr>
        <p:spPr>
          <a:xfrm>
            <a:off x="880954" y="5574434"/>
            <a:ext cx="15430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#ASPIH2023</a:t>
            </a:r>
          </a:p>
          <a:p>
            <a:r>
              <a:rPr lang="en-GB" dirty="0"/>
              <a:t>@</a:t>
            </a:r>
            <a:r>
              <a:rPr lang="en-GB" dirty="0" err="1"/>
              <a:t>ASPiHUK</a:t>
            </a:r>
            <a:endParaRPr lang="en-GB" dirty="0"/>
          </a:p>
          <a:p>
            <a:r>
              <a:rPr lang="en-US" dirty="0"/>
              <a:t>@</a:t>
            </a:r>
            <a:r>
              <a:rPr lang="en-US" dirty="0" err="1"/>
              <a:t>g_Alinier</a:t>
            </a:r>
            <a:endParaRPr lang="en-US" dirty="0"/>
          </a:p>
          <a:p>
            <a:r>
              <a:rPr lang="en-US" dirty="0"/>
              <a:t>@</a:t>
            </a:r>
            <a:r>
              <a:rPr lang="en-US" dirty="0" err="1"/>
              <a:t>andibuttri</a:t>
            </a:r>
            <a:endParaRPr lang="en-GB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E44A20E-12F4-4329-BB86-350B7F850FA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231013" y="6082432"/>
            <a:ext cx="649941" cy="64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319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6739C-D596-4A8D-A0F4-E29C2BCBA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0409" y="6357764"/>
            <a:ext cx="5950424" cy="500236"/>
          </a:xfrm>
        </p:spPr>
        <p:txBody>
          <a:bodyPr>
            <a:normAutofit fontScale="92500"/>
          </a:bodyPr>
          <a:lstStyle/>
          <a:p>
            <a:r>
              <a:rPr lang="en-US" dirty="0"/>
              <a:t>For abstract guidelines and submission: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E515B6-F17D-4DB2-97E2-3590ECB80B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7079" y="166479"/>
            <a:ext cx="3743140" cy="159167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AB71263-3E04-4369-8B8D-253E16024E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7878" y="5287071"/>
            <a:ext cx="1543050" cy="148590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80761003-2978-4E33-8593-0D8426E39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443651" cy="1325563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ASPiH</a:t>
            </a:r>
            <a:r>
              <a:rPr lang="en-US" dirty="0"/>
              <a:t> Abstract Guidelines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027075E-0B30-4DEE-8E55-A74381777E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1873" y="1398918"/>
            <a:ext cx="8343980" cy="4696853"/>
          </a:xfrm>
          <a:prstGeom prst="rect">
            <a:avLst/>
          </a:prstGeom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id="{EA5E2BEB-A109-4119-BBAE-E2B31A38AE0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16" y="5611868"/>
            <a:ext cx="443136" cy="444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10795AE-CDD8-46F5-B5A0-1962B5BBD0E9}"/>
              </a:ext>
            </a:extLst>
          </p:cNvPr>
          <p:cNvSpPr txBox="1"/>
          <p:nvPr/>
        </p:nvSpPr>
        <p:spPr>
          <a:xfrm>
            <a:off x="880954" y="5574434"/>
            <a:ext cx="15430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#ASPIH2023</a:t>
            </a:r>
          </a:p>
          <a:p>
            <a:r>
              <a:rPr lang="en-GB" dirty="0"/>
              <a:t>@</a:t>
            </a:r>
            <a:r>
              <a:rPr lang="en-GB" dirty="0" err="1"/>
              <a:t>ASPiHUK</a:t>
            </a:r>
            <a:endParaRPr lang="en-GB" dirty="0"/>
          </a:p>
          <a:p>
            <a:r>
              <a:rPr lang="en-US" dirty="0"/>
              <a:t>@</a:t>
            </a:r>
            <a:r>
              <a:rPr lang="en-US" dirty="0" err="1"/>
              <a:t>g_Alinier</a:t>
            </a:r>
            <a:endParaRPr lang="en-US" dirty="0"/>
          </a:p>
          <a:p>
            <a:r>
              <a:rPr lang="en-US" dirty="0"/>
              <a:t>@</a:t>
            </a:r>
            <a:r>
              <a:rPr lang="en-US" dirty="0" err="1"/>
              <a:t>andibuttri</a:t>
            </a:r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96195AF-90D6-481E-B375-E7272EDA243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231013" y="6082432"/>
            <a:ext cx="649941" cy="64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614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6739C-D596-4A8D-A0F4-E29C2BCBA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0409" y="6357764"/>
            <a:ext cx="5950424" cy="500236"/>
          </a:xfrm>
        </p:spPr>
        <p:txBody>
          <a:bodyPr>
            <a:normAutofit fontScale="92500"/>
          </a:bodyPr>
          <a:lstStyle/>
          <a:p>
            <a:r>
              <a:rPr lang="en-US" dirty="0"/>
              <a:t>For abstract guidelines and submission: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E515B6-F17D-4DB2-97E2-3590ECB80B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7079" y="166479"/>
            <a:ext cx="3743140" cy="159167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AB71263-3E04-4369-8B8D-253E16024E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7878" y="5287071"/>
            <a:ext cx="1543050" cy="148590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80761003-2978-4E33-8593-0D8426E39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443651" cy="1325563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ASPiH</a:t>
            </a:r>
            <a:r>
              <a:rPr lang="en-US" dirty="0"/>
              <a:t> Abstract Guidelines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71730E-CC2F-4E17-8A40-034270F0B7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7414" y="1403736"/>
            <a:ext cx="7037218" cy="4687658"/>
          </a:xfrm>
          <a:prstGeom prst="rect">
            <a:avLst/>
          </a:prstGeom>
        </p:spPr>
      </p:pic>
      <p:pic>
        <p:nvPicPr>
          <p:cNvPr id="15" name="Picture 3">
            <a:extLst>
              <a:ext uri="{FF2B5EF4-FFF2-40B4-BE49-F238E27FC236}">
                <a16:creationId xmlns:a16="http://schemas.microsoft.com/office/drawing/2014/main" id="{78B7D6F0-111D-4AD1-AE7F-CDEC44C1E6B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16" y="5611868"/>
            <a:ext cx="443136" cy="444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8FD8B43-74C2-4444-9000-B5ACCBB8D724}"/>
              </a:ext>
            </a:extLst>
          </p:cNvPr>
          <p:cNvSpPr txBox="1"/>
          <p:nvPr/>
        </p:nvSpPr>
        <p:spPr>
          <a:xfrm>
            <a:off x="880954" y="5574434"/>
            <a:ext cx="15430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#ASPIH2023</a:t>
            </a:r>
          </a:p>
          <a:p>
            <a:r>
              <a:rPr lang="en-GB" dirty="0"/>
              <a:t>@</a:t>
            </a:r>
            <a:r>
              <a:rPr lang="en-GB" dirty="0" err="1"/>
              <a:t>ASPiHUK</a:t>
            </a:r>
            <a:endParaRPr lang="en-GB" dirty="0"/>
          </a:p>
          <a:p>
            <a:r>
              <a:rPr lang="en-US" dirty="0"/>
              <a:t>@</a:t>
            </a:r>
            <a:r>
              <a:rPr lang="en-US" dirty="0" err="1"/>
              <a:t>g_Alinier</a:t>
            </a:r>
            <a:endParaRPr lang="en-US" dirty="0"/>
          </a:p>
          <a:p>
            <a:r>
              <a:rPr lang="en-US" dirty="0"/>
              <a:t>@</a:t>
            </a:r>
            <a:r>
              <a:rPr lang="en-US" dirty="0" err="1"/>
              <a:t>andibuttri</a:t>
            </a:r>
            <a:endParaRPr lang="en-GB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C5A58DB-9353-4E97-B2A1-2E709C7025E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231013" y="6082432"/>
            <a:ext cx="649941" cy="64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682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6739C-D596-4A8D-A0F4-E29C2BCBA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0409" y="6357764"/>
            <a:ext cx="5950424" cy="500236"/>
          </a:xfrm>
        </p:spPr>
        <p:txBody>
          <a:bodyPr>
            <a:normAutofit fontScale="92500"/>
          </a:bodyPr>
          <a:lstStyle/>
          <a:p>
            <a:r>
              <a:rPr lang="en-US" dirty="0"/>
              <a:t>For abstract guidelines and submission: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E515B6-F17D-4DB2-97E2-3590ECB80B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7079" y="166479"/>
            <a:ext cx="3743140" cy="1591678"/>
          </a:xfrm>
          <a:prstGeom prst="rect">
            <a:avLst/>
          </a:prstGeom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F7222AF4-80E0-4219-A090-1AA1DA08A33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16" y="5611868"/>
            <a:ext cx="443136" cy="444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186B8EB-6C6C-457E-AC9C-0209F665C005}"/>
              </a:ext>
            </a:extLst>
          </p:cNvPr>
          <p:cNvSpPr txBox="1"/>
          <p:nvPr/>
        </p:nvSpPr>
        <p:spPr>
          <a:xfrm>
            <a:off x="880954" y="5574434"/>
            <a:ext cx="15430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#ASPIH2023</a:t>
            </a:r>
          </a:p>
          <a:p>
            <a:r>
              <a:rPr lang="en-GB" dirty="0"/>
              <a:t>@</a:t>
            </a:r>
            <a:r>
              <a:rPr lang="en-GB" dirty="0" err="1"/>
              <a:t>ASPiHUK</a:t>
            </a:r>
            <a:endParaRPr lang="en-GB" dirty="0"/>
          </a:p>
          <a:p>
            <a:r>
              <a:rPr lang="en-US" dirty="0"/>
              <a:t>@</a:t>
            </a:r>
            <a:r>
              <a:rPr lang="en-US" dirty="0" err="1"/>
              <a:t>g_Alinier</a:t>
            </a:r>
            <a:endParaRPr lang="en-US" dirty="0"/>
          </a:p>
          <a:p>
            <a:r>
              <a:rPr lang="en-US" dirty="0"/>
              <a:t>@</a:t>
            </a:r>
            <a:r>
              <a:rPr lang="en-US" dirty="0" err="1"/>
              <a:t>andibuttri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B46FB07-D681-45D8-A779-254FE44B245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231013" y="6082432"/>
            <a:ext cx="649941" cy="64994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AB71263-3E04-4369-8B8D-253E16024E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17878" y="5287071"/>
            <a:ext cx="1543050" cy="14859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9F00A33E-C14E-4B01-86EF-21717B090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443651" cy="1325563"/>
          </a:xfrm>
        </p:spPr>
        <p:txBody>
          <a:bodyPr/>
          <a:lstStyle/>
          <a:p>
            <a:r>
              <a:rPr lang="en-US" dirty="0"/>
              <a:t>Are you ready?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196EEF4-75CE-4674-89E9-5FA3AEC23000}"/>
              </a:ext>
            </a:extLst>
          </p:cNvPr>
          <p:cNvSpPr txBox="1">
            <a:spLocks/>
          </p:cNvSpPr>
          <p:nvPr/>
        </p:nvSpPr>
        <p:spPr>
          <a:xfrm>
            <a:off x="2497066" y="2432293"/>
            <a:ext cx="8593300" cy="2854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Any question?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2800" dirty="0"/>
              <a:t>				</a:t>
            </a:r>
            <a:r>
              <a:rPr lang="en-US" sz="2800" dirty="0">
                <a:hlinkClick r:id="rId7"/>
              </a:rPr>
              <a:t>G.Alinier@herts.ac.uk</a:t>
            </a:r>
            <a:r>
              <a:rPr lang="en-US" sz="2800" dirty="0"/>
              <a:t>   </a:t>
            </a:r>
          </a:p>
          <a:p>
            <a:r>
              <a:rPr lang="en-US" sz="2800" dirty="0"/>
              <a:t>				</a:t>
            </a:r>
            <a:r>
              <a:rPr lang="en-US" sz="2800" dirty="0">
                <a:hlinkClick r:id="rId8"/>
              </a:rPr>
              <a:t>Andy.Buttery@canterbury.ac.uk</a:t>
            </a:r>
            <a:r>
              <a:rPr lang="en-US" sz="28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233599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A4E90-DFC0-422E-9677-4322B60ED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Bibliography/Resources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6739C-D596-4A8D-A0F4-E29C2BCBA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0409" y="6357764"/>
            <a:ext cx="5950424" cy="500236"/>
          </a:xfrm>
        </p:spPr>
        <p:txBody>
          <a:bodyPr>
            <a:normAutofit fontScale="92500"/>
          </a:bodyPr>
          <a:lstStyle/>
          <a:p>
            <a:r>
              <a:rPr lang="en-US" dirty="0"/>
              <a:t>For abstract guidelines and submission: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E515B6-F17D-4DB2-97E2-3590ECB80B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7079" y="166479"/>
            <a:ext cx="3743140" cy="159167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AB71263-3E04-4369-8B8D-253E16024E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7878" y="5287071"/>
            <a:ext cx="1543050" cy="14859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0B1DE35-60FC-4984-A58F-69E75DBB22D4}"/>
              </a:ext>
            </a:extLst>
          </p:cNvPr>
          <p:cNvSpPr/>
          <p:nvPr/>
        </p:nvSpPr>
        <p:spPr>
          <a:xfrm>
            <a:off x="838201" y="1717240"/>
            <a:ext cx="1051559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>
                <a:hlinkClick r:id="rId4"/>
              </a:rPr>
              <a:t>https://aspihconference.co.uk/wp-content/uploads/2023/02/FINAL-Abstract-Submission-Guidelines-2023.pdf</a:t>
            </a:r>
          </a:p>
          <a:p>
            <a:pPr marL="285750" indent="-285750">
              <a:buFontTx/>
              <a:buChar char="-"/>
            </a:pPr>
            <a:endParaRPr lang="en-US" dirty="0">
              <a:hlinkClick r:id="rId4"/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hlinkClick r:id="rId4"/>
              </a:rPr>
              <a:t>https://www.physio-pedia.com/Writing_a_Conference_Abstract</a:t>
            </a: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>
                <a:hlinkClick r:id="rId5"/>
              </a:rPr>
              <a:t>https://blogs.lse.ac.uk/impactofsocialsciences/2015/01/27/how-to-write-a-killer-conference-abstract/</a:t>
            </a:r>
            <a:endParaRPr lang="en-US" dirty="0"/>
          </a:p>
          <a:p>
            <a:pPr marL="285750" indent="-285750">
              <a:buFontTx/>
              <a:buChar char="-"/>
            </a:pPr>
            <a:endParaRPr lang="en-US" dirty="0">
              <a:hlinkClick r:id="rId6"/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hlinkClick r:id="rId6"/>
              </a:rPr>
              <a:t>https://blogs.lse.ac.uk/impactofsocialsciences/2011/06/20/essential-guide-writing-good-abstracts/</a:t>
            </a: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ASPIH 2021 published abstracts: </a:t>
            </a:r>
            <a:r>
              <a:rPr lang="en-US" dirty="0">
                <a:hlinkClick r:id="rId7"/>
              </a:rPr>
              <a:t>https://www.ijohs.com/journals/international-journal-of-healthcare-simulation/volume/1/issue/Supplement%201#</a:t>
            </a:r>
            <a:r>
              <a:rPr lang="en-US" dirty="0"/>
              <a:t> 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ASPIH 2022 published abstracts: </a:t>
            </a:r>
            <a:r>
              <a:rPr lang="en-US" dirty="0">
                <a:hlinkClick r:id="rId8"/>
              </a:rPr>
              <a:t>https://www.ijohs.com/journals/international-journal-of-healthcare-simulation/volume/2/issue/Supplement%201#</a:t>
            </a:r>
            <a:r>
              <a:rPr lang="en-US" dirty="0"/>
              <a:t>  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57CCABA1-F6D7-452E-B5DB-CA3C687A809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16" y="5611868"/>
            <a:ext cx="443136" cy="444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C6AE923-AC26-46ED-8448-C5625D262315}"/>
              </a:ext>
            </a:extLst>
          </p:cNvPr>
          <p:cNvSpPr txBox="1"/>
          <p:nvPr/>
        </p:nvSpPr>
        <p:spPr>
          <a:xfrm>
            <a:off x="880954" y="5574434"/>
            <a:ext cx="15430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#ASPIH2023</a:t>
            </a:r>
          </a:p>
          <a:p>
            <a:r>
              <a:rPr lang="en-GB" dirty="0"/>
              <a:t>@</a:t>
            </a:r>
            <a:r>
              <a:rPr lang="en-GB" dirty="0" err="1"/>
              <a:t>ASPiHUK</a:t>
            </a:r>
            <a:endParaRPr lang="en-GB" dirty="0"/>
          </a:p>
          <a:p>
            <a:r>
              <a:rPr lang="en-US" dirty="0"/>
              <a:t>@</a:t>
            </a:r>
            <a:r>
              <a:rPr lang="en-US" dirty="0" err="1"/>
              <a:t>g_Alinier</a:t>
            </a:r>
            <a:endParaRPr lang="en-US" dirty="0"/>
          </a:p>
          <a:p>
            <a:r>
              <a:rPr lang="en-US" dirty="0"/>
              <a:t>@</a:t>
            </a:r>
            <a:r>
              <a:rPr lang="en-US" dirty="0" err="1"/>
              <a:t>andibuttri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ED03C04-ABF2-4400-A86E-89DE403F8A1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231013" y="6082432"/>
            <a:ext cx="649941" cy="64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846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28777" y="14693"/>
            <a:ext cx="2396918" cy="189399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571134C-905B-4885-A665-A9088FBAFDAB}"/>
              </a:ext>
            </a:extLst>
          </p:cNvPr>
          <p:cNvSpPr/>
          <p:nvPr/>
        </p:nvSpPr>
        <p:spPr>
          <a:xfrm>
            <a:off x="1032565" y="1382347"/>
            <a:ext cx="2205148" cy="16932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2130" y="1537309"/>
            <a:ext cx="8040919" cy="1206505"/>
          </a:xfrm>
        </p:spPr>
        <p:txBody>
          <a:bodyPr>
            <a:normAutofit/>
          </a:bodyPr>
          <a:lstStyle/>
          <a:p>
            <a:br>
              <a:rPr lang="en-GB" dirty="0"/>
            </a:br>
            <a:r>
              <a:rPr lang="en-GB" sz="4500" b="1" i="1" dirty="0">
                <a:solidFill>
                  <a:schemeClr val="accent5">
                    <a:lumMod val="75000"/>
                  </a:schemeClr>
                </a:solidFill>
              </a:rPr>
              <a:t>Sustainable Simulation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72096" y="3957335"/>
            <a:ext cx="7361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Monday 6th - Wednesday 8th November 2023</a:t>
            </a:r>
          </a:p>
          <a:p>
            <a:pPr algn="ctr"/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Hilton Brighton Metropole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63050" y="2975287"/>
            <a:ext cx="32789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2"/>
                </a:solidFill>
              </a:rPr>
              <a:t>Poster presentations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2"/>
                </a:solidFill>
              </a:rPr>
              <a:t>Workshops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2"/>
                </a:solidFill>
              </a:rPr>
              <a:t>Sponsored symposia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2"/>
                </a:solidFill>
              </a:rPr>
              <a:t>Oral Presentations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2"/>
                </a:solidFill>
              </a:rPr>
              <a:t>Exhibition Hall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2"/>
                </a:solidFill>
              </a:rPr>
              <a:t>Immersive escape room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1865" y="6429172"/>
            <a:ext cx="7361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Visit </a:t>
            </a:r>
            <a:r>
              <a:rPr lang="en-GB" sz="2000" b="1" dirty="0">
                <a:hlinkClick r:id="rId2"/>
              </a:rPr>
              <a:t>www.aspihconference.co.uk</a:t>
            </a:r>
            <a:r>
              <a:rPr lang="en-GB" sz="2000" b="1" dirty="0"/>
              <a:t> for more information</a:t>
            </a:r>
            <a:endParaRPr lang="en-GB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232840" y="347627"/>
            <a:ext cx="1879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CALL FOR ABSTRACTS OPEN – DEADLINE 30</a:t>
            </a:r>
            <a:r>
              <a:rPr lang="en-GB" sz="1600" baseline="30000" dirty="0"/>
              <a:t>TH</a:t>
            </a:r>
            <a:r>
              <a:rPr lang="en-GB" sz="1600" dirty="0"/>
              <a:t> April</a:t>
            </a:r>
          </a:p>
        </p:txBody>
      </p:sp>
      <p:pic>
        <p:nvPicPr>
          <p:cNvPr id="15" name="Picture 3">
            <a:extLst>
              <a:ext uri="{FF2B5EF4-FFF2-40B4-BE49-F238E27FC236}">
                <a16:creationId xmlns:a16="http://schemas.microsoft.com/office/drawing/2014/main" id="{51A9A093-7BEB-4847-8755-651B78306E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95" y="6194226"/>
            <a:ext cx="443136" cy="444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4206F37-20DD-462E-A6F6-228E9FC85429}"/>
              </a:ext>
            </a:extLst>
          </p:cNvPr>
          <p:cNvSpPr txBox="1"/>
          <p:nvPr/>
        </p:nvSpPr>
        <p:spPr>
          <a:xfrm>
            <a:off x="896686" y="6126640"/>
            <a:ext cx="2280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@</a:t>
            </a:r>
            <a:r>
              <a:rPr lang="en-GB" dirty="0" err="1"/>
              <a:t>ASPiHUK</a:t>
            </a:r>
            <a:endParaRPr lang="en-GB" dirty="0"/>
          </a:p>
          <a:p>
            <a:r>
              <a:rPr lang="en-GB" dirty="0"/>
              <a:t>#ASPIH2023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242B689-EE88-4EE0-AC34-2EB0D452A874}"/>
              </a:ext>
            </a:extLst>
          </p:cNvPr>
          <p:cNvSpPr/>
          <p:nvPr/>
        </p:nvSpPr>
        <p:spPr>
          <a:xfrm>
            <a:off x="8689733" y="124253"/>
            <a:ext cx="3451412" cy="289971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748E28D-12D6-44C7-9B19-69A2354E5A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740" y="-2533"/>
            <a:ext cx="4762500" cy="19431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F3D29427-CF6B-4F00-BCCB-682573DF86BC}"/>
              </a:ext>
            </a:extLst>
          </p:cNvPr>
          <p:cNvSpPr txBox="1"/>
          <p:nvPr/>
        </p:nvSpPr>
        <p:spPr>
          <a:xfrm>
            <a:off x="3589706" y="2289548"/>
            <a:ext cx="456053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solidFill>
                <a:schemeClr val="accent2"/>
              </a:solidFill>
            </a:endParaRPr>
          </a:p>
          <a:p>
            <a:pPr algn="ctr"/>
            <a:r>
              <a:rPr lang="en-GB" sz="2800" b="1" dirty="0">
                <a:solidFill>
                  <a:schemeClr val="accent2"/>
                </a:solidFill>
              </a:rPr>
              <a:t>Grab your bucket and spade to</a:t>
            </a:r>
          </a:p>
          <a:p>
            <a:pPr algn="ctr"/>
            <a:r>
              <a:rPr lang="en-GB" sz="2800" b="1" dirty="0">
                <a:solidFill>
                  <a:schemeClr val="accent2"/>
                </a:solidFill>
              </a:rPr>
              <a:t>JOIN US IN BRIGHTON!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54A2B061-C40A-4588-94C6-89C64335D2C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2994076" y="2916229"/>
            <a:ext cx="817867" cy="80226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74DECC2-7463-4527-B885-B8CFC9C292A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 rot="20640787">
            <a:off x="7804407" y="3009172"/>
            <a:ext cx="1239686" cy="663748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27F42EFC-F820-467D-B011-9E1CF92A6B9B}"/>
              </a:ext>
            </a:extLst>
          </p:cNvPr>
          <p:cNvSpPr txBox="1"/>
          <p:nvPr/>
        </p:nvSpPr>
        <p:spPr>
          <a:xfrm>
            <a:off x="9146762" y="3144711"/>
            <a:ext cx="32789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2"/>
                </a:solidFill>
              </a:rPr>
              <a:t>Networking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2"/>
                </a:solidFill>
              </a:rPr>
              <a:t>Gala Dinner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S</a:t>
            </a:r>
            <a:r>
              <a:rPr lang="en-GB" dirty="0" err="1">
                <a:solidFill>
                  <a:schemeClr val="accent2"/>
                </a:solidFill>
              </a:rPr>
              <a:t>ponsored</a:t>
            </a:r>
            <a:r>
              <a:rPr lang="en-GB" dirty="0">
                <a:solidFill>
                  <a:schemeClr val="accent2"/>
                </a:solidFill>
              </a:rPr>
              <a:t> fun run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W</a:t>
            </a:r>
            <a:r>
              <a:rPr lang="en-GB" dirty="0" err="1">
                <a:solidFill>
                  <a:schemeClr val="accent2"/>
                </a:solidFill>
              </a:rPr>
              <a:t>ellbeing</a:t>
            </a:r>
            <a:r>
              <a:rPr lang="en-GB" dirty="0">
                <a:solidFill>
                  <a:schemeClr val="accent2"/>
                </a:solidFill>
              </a:rPr>
              <a:t> sessions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43F907B-7E63-4AFB-8F15-C9EBEA27F102}"/>
              </a:ext>
            </a:extLst>
          </p:cNvPr>
          <p:cNvSpPr/>
          <p:nvPr/>
        </p:nvSpPr>
        <p:spPr>
          <a:xfrm>
            <a:off x="3622814" y="4597872"/>
            <a:ext cx="4658661" cy="152876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E4CA63F-E8F1-4D25-A216-96E4F708D38E}"/>
              </a:ext>
            </a:extLst>
          </p:cNvPr>
          <p:cNvSpPr txBox="1"/>
          <p:nvPr/>
        </p:nvSpPr>
        <p:spPr>
          <a:xfrm>
            <a:off x="4125671" y="4903380"/>
            <a:ext cx="36529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We are working with Visit Brighton who are providing lots of delegate discounts and deals!</a:t>
            </a:r>
          </a:p>
          <a:p>
            <a:pPr algn="ctr"/>
            <a:r>
              <a:rPr lang="en-US" sz="1400" b="1" dirty="0"/>
              <a:t>W</a:t>
            </a:r>
            <a:r>
              <a:rPr lang="en-GB" sz="1400" b="1" dirty="0" err="1"/>
              <a:t>hy</a:t>
            </a:r>
            <a:r>
              <a:rPr lang="en-GB" sz="1400" b="1" dirty="0"/>
              <a:t> not make a trip out of it!</a:t>
            </a:r>
          </a:p>
          <a:p>
            <a:pPr algn="ctr"/>
            <a:r>
              <a:rPr lang="en-US" sz="1400" b="1" dirty="0"/>
              <a:t>V</a:t>
            </a:r>
            <a:r>
              <a:rPr lang="en-GB" sz="1400" b="1" dirty="0" err="1"/>
              <a:t>isit</a:t>
            </a:r>
            <a:r>
              <a:rPr lang="en-GB" sz="1400" b="1" dirty="0"/>
              <a:t> https://www.visitbrighton.com/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62119" y="469908"/>
            <a:ext cx="31664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Note Speaker Announcement!</a:t>
            </a:r>
          </a:p>
          <a:p>
            <a:pPr algn="ctr"/>
            <a:r>
              <a:rPr lang="en-US" dirty="0"/>
              <a:t>First of our four key note speakers, Dr Connie </a:t>
            </a:r>
            <a:r>
              <a:rPr lang="en-US" dirty="0" err="1"/>
              <a:t>Wiskin</a:t>
            </a:r>
            <a:r>
              <a:rPr lang="en-US" dirty="0"/>
              <a:t> will be delivering a talk on sustainability and evolution of human simulation in healthcare education.</a:t>
            </a:r>
            <a:endParaRPr lang="en-GB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7DE54A31-4DC7-4C97-B131-232F95586282}"/>
              </a:ext>
            </a:extLst>
          </p:cNvPr>
          <p:cNvSpPr/>
          <p:nvPr/>
        </p:nvSpPr>
        <p:spPr>
          <a:xfrm>
            <a:off x="9614157" y="5031278"/>
            <a:ext cx="2205148" cy="16932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448F101-38D7-4258-A755-FDA95689122F}"/>
              </a:ext>
            </a:extLst>
          </p:cNvPr>
          <p:cNvSpPr txBox="1"/>
          <p:nvPr/>
        </p:nvSpPr>
        <p:spPr>
          <a:xfrm>
            <a:off x="1155264" y="1914485"/>
            <a:ext cx="21020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/>
            </a:lvl1pPr>
          </a:lstStyle>
          <a:p>
            <a:r>
              <a:rPr lang="en-US" dirty="0"/>
              <a:t>R</a:t>
            </a:r>
            <a:r>
              <a:rPr lang="en-GB" dirty="0" err="1"/>
              <a:t>egistration</a:t>
            </a:r>
            <a:r>
              <a:rPr lang="en-GB" dirty="0"/>
              <a:t> opening Soon!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9665705" y="5449532"/>
            <a:ext cx="21020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/>
            </a:lvl1pPr>
          </a:lstStyle>
          <a:p>
            <a:r>
              <a:rPr lang="en-GB" dirty="0"/>
              <a:t>Pre-conference workshops  – 6th November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F1ABDA-B0EE-4166-B153-F5848B09AF7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0"/>
              </a:ext>
            </a:extLst>
          </a:blip>
          <a:stretch>
            <a:fillRect/>
          </a:stretch>
        </p:blipFill>
        <p:spPr>
          <a:xfrm>
            <a:off x="2172096" y="6091394"/>
            <a:ext cx="649941" cy="64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960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A4E90-DFC0-422E-9677-4322B60ED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write an abstract?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6739C-D596-4A8D-A0F4-E29C2BCBA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0409" y="6357764"/>
            <a:ext cx="5950424" cy="500236"/>
          </a:xfrm>
        </p:spPr>
        <p:txBody>
          <a:bodyPr>
            <a:normAutofit fontScale="92500"/>
          </a:bodyPr>
          <a:lstStyle/>
          <a:p>
            <a:r>
              <a:rPr lang="en-US" dirty="0"/>
              <a:t>For abstract guidelines and submission: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E515B6-F17D-4DB2-97E2-3590ECB80B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7079" y="166479"/>
            <a:ext cx="3743140" cy="159167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AB71263-3E04-4369-8B8D-253E16024E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7878" y="5287071"/>
            <a:ext cx="1543050" cy="1485900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014230B-1D67-41E9-ACFF-AAB3F5059FBE}"/>
              </a:ext>
            </a:extLst>
          </p:cNvPr>
          <p:cNvSpPr txBox="1">
            <a:spLocks/>
          </p:cNvSpPr>
          <p:nvPr/>
        </p:nvSpPr>
        <p:spPr>
          <a:xfrm>
            <a:off x="2424004" y="1793403"/>
            <a:ext cx="8929795" cy="4111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Share findings about a study</a:t>
            </a:r>
          </a:p>
          <a:p>
            <a:r>
              <a:rPr lang="en-US" dirty="0" err="1"/>
              <a:t>Summarise</a:t>
            </a:r>
            <a:r>
              <a:rPr lang="en-US" dirty="0"/>
              <a:t> background research you have done on a topic</a:t>
            </a:r>
          </a:p>
          <a:p>
            <a:r>
              <a:rPr lang="en-US" dirty="0"/>
              <a:t>Share ideas</a:t>
            </a:r>
          </a:p>
          <a:p>
            <a:r>
              <a:rPr lang="en-US" dirty="0"/>
              <a:t>Present your work to get feedback</a:t>
            </a:r>
          </a:p>
          <a:p>
            <a:r>
              <a:rPr lang="en-US" dirty="0"/>
              <a:t>Run a workshop</a:t>
            </a:r>
          </a:p>
          <a:p>
            <a:r>
              <a:rPr lang="en-US" dirty="0"/>
              <a:t>Engage with others on your topic</a:t>
            </a:r>
          </a:p>
          <a:p>
            <a:r>
              <a:rPr lang="en-US" dirty="0"/>
              <a:t>Get it published in a journal</a:t>
            </a:r>
          </a:p>
          <a:p>
            <a:r>
              <a:rPr lang="en-US" dirty="0"/>
              <a:t>Get institutional support to attend a conference</a:t>
            </a:r>
          </a:p>
          <a:p>
            <a:endParaRPr lang="en-US" dirty="0"/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53030211-EAEA-4C3F-A2A5-1DB1CBB09C8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16" y="5611868"/>
            <a:ext cx="443136" cy="444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173902D-C88A-4CFB-84B0-3986A8CA64F9}"/>
              </a:ext>
            </a:extLst>
          </p:cNvPr>
          <p:cNvSpPr txBox="1"/>
          <p:nvPr/>
        </p:nvSpPr>
        <p:spPr>
          <a:xfrm>
            <a:off x="880954" y="5574434"/>
            <a:ext cx="15430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#ASPIH2023</a:t>
            </a:r>
          </a:p>
          <a:p>
            <a:r>
              <a:rPr lang="en-GB" dirty="0"/>
              <a:t>@</a:t>
            </a:r>
            <a:r>
              <a:rPr lang="en-GB" dirty="0" err="1"/>
              <a:t>ASPiHUK</a:t>
            </a:r>
            <a:endParaRPr lang="en-GB" dirty="0"/>
          </a:p>
          <a:p>
            <a:r>
              <a:rPr lang="en-US" dirty="0"/>
              <a:t>@</a:t>
            </a:r>
            <a:r>
              <a:rPr lang="en-US" dirty="0" err="1"/>
              <a:t>g_Alinier</a:t>
            </a:r>
            <a:endParaRPr lang="en-US" dirty="0"/>
          </a:p>
          <a:p>
            <a:r>
              <a:rPr lang="en-US" dirty="0"/>
              <a:t>@</a:t>
            </a:r>
            <a:r>
              <a:rPr lang="en-US" dirty="0" err="1"/>
              <a:t>andibuttri</a:t>
            </a:r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1051F56-3446-4796-9863-A85C4313DA4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231013" y="6082432"/>
            <a:ext cx="649941" cy="64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053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A4E90-DFC0-422E-9677-4322B60ED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good abstract?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6739C-D596-4A8D-A0F4-E29C2BCBA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0409" y="6357764"/>
            <a:ext cx="5950424" cy="500236"/>
          </a:xfrm>
        </p:spPr>
        <p:txBody>
          <a:bodyPr>
            <a:normAutofit fontScale="92500"/>
          </a:bodyPr>
          <a:lstStyle/>
          <a:p>
            <a:r>
              <a:rPr lang="en-US" dirty="0"/>
              <a:t>For abstract guidelines and submission: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E515B6-F17D-4DB2-97E2-3590ECB80B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7079" y="166479"/>
            <a:ext cx="3743140" cy="159167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AB71263-3E04-4369-8B8D-253E16024E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7878" y="5287071"/>
            <a:ext cx="1543050" cy="1485900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014230B-1D67-41E9-ACFF-AAB3F5059FBE}"/>
              </a:ext>
            </a:extLst>
          </p:cNvPr>
          <p:cNvSpPr txBox="1">
            <a:spLocks/>
          </p:cNvSpPr>
          <p:nvPr/>
        </p:nvSpPr>
        <p:spPr>
          <a:xfrm>
            <a:off x="1775196" y="2129243"/>
            <a:ext cx="9098009" cy="3775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It follows the stipulated format for the type of submission:</a:t>
            </a:r>
          </a:p>
          <a:p>
            <a:pPr lvl="1"/>
            <a:r>
              <a:rPr lang="en-US" dirty="0"/>
              <a:t>Poster</a:t>
            </a:r>
          </a:p>
          <a:p>
            <a:pPr lvl="1"/>
            <a:r>
              <a:rPr lang="en-US" dirty="0"/>
              <a:t>Oral communication</a:t>
            </a:r>
          </a:p>
          <a:p>
            <a:pPr lvl="1"/>
            <a:r>
              <a:rPr lang="en-US" dirty="0"/>
              <a:t>Workshop</a:t>
            </a:r>
          </a:p>
          <a:p>
            <a:r>
              <a:rPr lang="en-US" dirty="0"/>
              <a:t>It is Complete/Concise/Clear/Cohesive</a:t>
            </a:r>
          </a:p>
          <a:p>
            <a:r>
              <a:rPr lang="en-US" dirty="0"/>
              <a:t>It responds to Why/Who/Where/When/How/So what?</a:t>
            </a:r>
          </a:p>
          <a:p>
            <a:r>
              <a:rPr lang="en-US" dirty="0"/>
              <a:t>It provides a clear picture of your overall project/idea</a:t>
            </a:r>
          </a:p>
          <a:p>
            <a:endParaRPr lang="en-US" dirty="0"/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DB2F19CA-7670-4318-ACC6-35AF2828D7F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16" y="5611868"/>
            <a:ext cx="443136" cy="444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05409A0-92F7-4F5B-BF3D-CB8132F2439A}"/>
              </a:ext>
            </a:extLst>
          </p:cNvPr>
          <p:cNvSpPr txBox="1"/>
          <p:nvPr/>
        </p:nvSpPr>
        <p:spPr>
          <a:xfrm>
            <a:off x="880954" y="5574434"/>
            <a:ext cx="15430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#ASPIH2023</a:t>
            </a:r>
          </a:p>
          <a:p>
            <a:r>
              <a:rPr lang="en-GB" dirty="0"/>
              <a:t>@</a:t>
            </a:r>
            <a:r>
              <a:rPr lang="en-GB" dirty="0" err="1"/>
              <a:t>ASPiHUK</a:t>
            </a:r>
            <a:endParaRPr lang="en-GB" dirty="0"/>
          </a:p>
          <a:p>
            <a:r>
              <a:rPr lang="en-US" dirty="0"/>
              <a:t>@</a:t>
            </a:r>
            <a:r>
              <a:rPr lang="en-US" dirty="0" err="1"/>
              <a:t>g_Alinier</a:t>
            </a:r>
            <a:endParaRPr lang="en-US" dirty="0"/>
          </a:p>
          <a:p>
            <a:r>
              <a:rPr lang="en-US" dirty="0"/>
              <a:t>@</a:t>
            </a:r>
            <a:r>
              <a:rPr lang="en-US" dirty="0" err="1"/>
              <a:t>andibuttri</a:t>
            </a:r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DF394AF-0699-4425-B30B-62AD816D373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231013" y="6082432"/>
            <a:ext cx="649941" cy="64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336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A4E90-DFC0-422E-9677-4322B60ED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443651" cy="1325563"/>
          </a:xfrm>
        </p:spPr>
        <p:txBody>
          <a:bodyPr/>
          <a:lstStyle/>
          <a:p>
            <a:r>
              <a:rPr lang="en-US" dirty="0"/>
              <a:t>Why should you comply to the “guidelines”?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6739C-D596-4A8D-A0F4-E29C2BCBA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0409" y="6357764"/>
            <a:ext cx="5950424" cy="500236"/>
          </a:xfrm>
        </p:spPr>
        <p:txBody>
          <a:bodyPr>
            <a:normAutofit fontScale="92500"/>
          </a:bodyPr>
          <a:lstStyle/>
          <a:p>
            <a:r>
              <a:rPr lang="en-US" dirty="0"/>
              <a:t>For abstract guidelines and submission: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E515B6-F17D-4DB2-97E2-3590ECB80B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7079" y="166479"/>
            <a:ext cx="3743140" cy="159167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AB71263-3E04-4369-8B8D-253E16024E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7878" y="5287071"/>
            <a:ext cx="1543050" cy="1485900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014230B-1D67-41E9-ACFF-AAB3F5059FBE}"/>
              </a:ext>
            </a:extLst>
          </p:cNvPr>
          <p:cNvSpPr txBox="1">
            <a:spLocks/>
          </p:cNvSpPr>
          <p:nvPr/>
        </p:nvSpPr>
        <p:spPr>
          <a:xfrm>
            <a:off x="1775196" y="2129243"/>
            <a:ext cx="9098009" cy="3775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They are in fact key requirements.</a:t>
            </a:r>
          </a:p>
          <a:p>
            <a:r>
              <a:rPr lang="en-US" dirty="0"/>
              <a:t>It facilitates the review process and “marking” of the abstracts.</a:t>
            </a:r>
          </a:p>
          <a:p>
            <a:r>
              <a:rPr lang="en-US" dirty="0"/>
              <a:t>It significantly increases your chances of acceptance.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D14A7CB4-6D88-4D58-9115-CEA1DE1AB98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16" y="5611868"/>
            <a:ext cx="443136" cy="444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F50AF7F-9BA9-4301-9AD8-ED1CB8119272}"/>
              </a:ext>
            </a:extLst>
          </p:cNvPr>
          <p:cNvSpPr txBox="1"/>
          <p:nvPr/>
        </p:nvSpPr>
        <p:spPr>
          <a:xfrm>
            <a:off x="880954" y="5574434"/>
            <a:ext cx="15430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#ASPIH2023</a:t>
            </a:r>
          </a:p>
          <a:p>
            <a:r>
              <a:rPr lang="en-GB" dirty="0"/>
              <a:t>@</a:t>
            </a:r>
            <a:r>
              <a:rPr lang="en-GB" dirty="0" err="1"/>
              <a:t>ASPiHUK</a:t>
            </a:r>
            <a:endParaRPr lang="en-GB" dirty="0"/>
          </a:p>
          <a:p>
            <a:r>
              <a:rPr lang="en-US" dirty="0"/>
              <a:t>@</a:t>
            </a:r>
            <a:r>
              <a:rPr lang="en-US" dirty="0" err="1"/>
              <a:t>g_Alinier</a:t>
            </a:r>
            <a:endParaRPr lang="en-US" dirty="0"/>
          </a:p>
          <a:p>
            <a:r>
              <a:rPr lang="en-US" dirty="0"/>
              <a:t>@</a:t>
            </a:r>
            <a:r>
              <a:rPr lang="en-US" dirty="0" err="1"/>
              <a:t>andibuttri</a:t>
            </a:r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6CE2780-1E4D-44EB-9EA7-2B67CD6644B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231013" y="6082432"/>
            <a:ext cx="649941" cy="64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518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A4E90-DFC0-422E-9677-4322B60ED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443651" cy="1325563"/>
          </a:xfrm>
        </p:spPr>
        <p:txBody>
          <a:bodyPr/>
          <a:lstStyle/>
          <a:p>
            <a:r>
              <a:rPr lang="en-US" dirty="0"/>
              <a:t>Key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6739C-D596-4A8D-A0F4-E29C2BCBA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0409" y="6357764"/>
            <a:ext cx="5950424" cy="500236"/>
          </a:xfrm>
        </p:spPr>
        <p:txBody>
          <a:bodyPr>
            <a:normAutofit fontScale="92500"/>
          </a:bodyPr>
          <a:lstStyle/>
          <a:p>
            <a:r>
              <a:rPr lang="en-US" dirty="0"/>
              <a:t>For abstract guidelines and submission: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E515B6-F17D-4DB2-97E2-3590ECB80B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7079" y="166479"/>
            <a:ext cx="3743140" cy="159167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AB71263-3E04-4369-8B8D-253E16024E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7878" y="5287071"/>
            <a:ext cx="1543050" cy="1485900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014230B-1D67-41E9-ACFF-AAB3F5059FBE}"/>
              </a:ext>
            </a:extLst>
          </p:cNvPr>
          <p:cNvSpPr txBox="1">
            <a:spLocks/>
          </p:cNvSpPr>
          <p:nvPr/>
        </p:nvSpPr>
        <p:spPr>
          <a:xfrm>
            <a:off x="1775196" y="1586185"/>
            <a:ext cx="9098009" cy="41877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Make good use of the word limit to say what you need.</a:t>
            </a:r>
          </a:p>
          <a:p>
            <a:r>
              <a:rPr lang="en-US" dirty="0"/>
              <a:t>Do not write in the future tense.</a:t>
            </a:r>
          </a:p>
          <a:p>
            <a:r>
              <a:rPr lang="en-US" dirty="0"/>
              <a:t>Adhere to the “guidelines” as “strict requirements”.</a:t>
            </a:r>
          </a:p>
          <a:p>
            <a:r>
              <a:rPr lang="en-US" dirty="0"/>
              <a:t>Take advantage of adding figures, tables, and references if allowed.</a:t>
            </a:r>
          </a:p>
          <a:p>
            <a:r>
              <a:rPr lang="en-US" dirty="0"/>
              <a:t>Do not refer to the “abstract”, “presentation”, or “poster” within the abstract text.</a:t>
            </a:r>
          </a:p>
          <a:p>
            <a:r>
              <a:rPr lang="en-US" dirty="0"/>
              <a:t>Get it proofread by someone who knows nothing about the work you are submitting.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8C71BCC0-04C7-4519-85A3-BE8168A9196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16" y="5611868"/>
            <a:ext cx="443136" cy="444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FD4833A-04FC-4076-A319-865FCD348BD6}"/>
              </a:ext>
            </a:extLst>
          </p:cNvPr>
          <p:cNvSpPr txBox="1"/>
          <p:nvPr/>
        </p:nvSpPr>
        <p:spPr>
          <a:xfrm>
            <a:off x="880954" y="5574434"/>
            <a:ext cx="15430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#ASPIH2023</a:t>
            </a:r>
          </a:p>
          <a:p>
            <a:r>
              <a:rPr lang="en-GB" dirty="0"/>
              <a:t>@</a:t>
            </a:r>
            <a:r>
              <a:rPr lang="en-GB" dirty="0" err="1"/>
              <a:t>ASPiHUK</a:t>
            </a:r>
            <a:endParaRPr lang="en-GB" dirty="0"/>
          </a:p>
          <a:p>
            <a:r>
              <a:rPr lang="en-US" dirty="0"/>
              <a:t>@</a:t>
            </a:r>
            <a:r>
              <a:rPr lang="en-US" dirty="0" err="1"/>
              <a:t>g_Alinier</a:t>
            </a:r>
            <a:endParaRPr lang="en-US" dirty="0"/>
          </a:p>
          <a:p>
            <a:r>
              <a:rPr lang="en-US" dirty="0"/>
              <a:t>@</a:t>
            </a:r>
            <a:r>
              <a:rPr lang="en-US" dirty="0" err="1"/>
              <a:t>andibuttri</a:t>
            </a:r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113ACDC-5296-415D-AD20-B92C3CB3F05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231013" y="6082432"/>
            <a:ext cx="649941" cy="64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777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6739C-D596-4A8D-A0F4-E29C2BCBA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0409" y="6357764"/>
            <a:ext cx="5950424" cy="500236"/>
          </a:xfrm>
        </p:spPr>
        <p:txBody>
          <a:bodyPr>
            <a:normAutofit fontScale="92500"/>
          </a:bodyPr>
          <a:lstStyle/>
          <a:p>
            <a:r>
              <a:rPr lang="en-US" dirty="0"/>
              <a:t>For abstract guidelines and submission: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E515B6-F17D-4DB2-97E2-3590ECB80B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7079" y="166479"/>
            <a:ext cx="3743140" cy="159167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09F1001-4A0D-40A1-934E-4173C35194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3925" y="2809875"/>
            <a:ext cx="8223953" cy="181513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AB71263-3E04-4369-8B8D-253E16024E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17878" y="5287071"/>
            <a:ext cx="1543050" cy="1485900"/>
          </a:xfrm>
          <a:prstGeom prst="rect">
            <a:avLst/>
          </a:prstGeom>
        </p:spPr>
      </p:pic>
      <p:pic>
        <p:nvPicPr>
          <p:cNvPr id="11" name="Picture 3">
            <a:extLst>
              <a:ext uri="{FF2B5EF4-FFF2-40B4-BE49-F238E27FC236}">
                <a16:creationId xmlns:a16="http://schemas.microsoft.com/office/drawing/2014/main" id="{06A68F0F-7733-4A2C-9028-BF667EE7340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16" y="5611868"/>
            <a:ext cx="443136" cy="444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58B7CF2-691A-4B72-B113-2EDA25DD7088}"/>
              </a:ext>
            </a:extLst>
          </p:cNvPr>
          <p:cNvSpPr txBox="1"/>
          <p:nvPr/>
        </p:nvSpPr>
        <p:spPr>
          <a:xfrm>
            <a:off x="880954" y="5574434"/>
            <a:ext cx="15430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#ASPIH2023</a:t>
            </a:r>
          </a:p>
          <a:p>
            <a:r>
              <a:rPr lang="en-GB" dirty="0"/>
              <a:t>@</a:t>
            </a:r>
            <a:r>
              <a:rPr lang="en-GB" dirty="0" err="1"/>
              <a:t>ASPiHUK</a:t>
            </a:r>
            <a:endParaRPr lang="en-GB" dirty="0"/>
          </a:p>
          <a:p>
            <a:r>
              <a:rPr lang="en-US" dirty="0"/>
              <a:t>@</a:t>
            </a:r>
            <a:r>
              <a:rPr lang="en-US" dirty="0" err="1"/>
              <a:t>g_Alinier</a:t>
            </a:r>
            <a:endParaRPr lang="en-US" dirty="0"/>
          </a:p>
          <a:p>
            <a:r>
              <a:rPr lang="en-US" dirty="0"/>
              <a:t>@</a:t>
            </a:r>
            <a:r>
              <a:rPr lang="en-US" dirty="0" err="1"/>
              <a:t>andibuttri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43E266B-EDB3-4E29-8B39-35C324C2807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231013" y="6082432"/>
            <a:ext cx="649941" cy="64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14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6739C-D596-4A8D-A0F4-E29C2BCBA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0409" y="6357764"/>
            <a:ext cx="5950424" cy="500236"/>
          </a:xfrm>
        </p:spPr>
        <p:txBody>
          <a:bodyPr>
            <a:normAutofit fontScale="92500"/>
          </a:bodyPr>
          <a:lstStyle/>
          <a:p>
            <a:r>
              <a:rPr lang="en-US" dirty="0"/>
              <a:t>For abstract guidelines and submission: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E515B6-F17D-4DB2-97E2-3590ECB80B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7079" y="166479"/>
            <a:ext cx="3743140" cy="159167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AB71263-3E04-4369-8B8D-253E16024E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7878" y="5287071"/>
            <a:ext cx="1543050" cy="148590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788F96CA-A8AA-4D72-9F2C-EC238C210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443651" cy="1325563"/>
          </a:xfrm>
        </p:spPr>
        <p:txBody>
          <a:bodyPr/>
          <a:lstStyle/>
          <a:p>
            <a:r>
              <a:rPr lang="en-US" dirty="0"/>
              <a:t>Submission topics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7793231-2604-4C7F-9BFB-B82ED47FC0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0554" y="1502229"/>
            <a:ext cx="6919816" cy="4788066"/>
          </a:xfrm>
          <a:prstGeom prst="rect">
            <a:avLst/>
          </a:prstGeom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id="{B0179A2F-55D1-4AC6-8CA0-B33D185E3B6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16" y="5611868"/>
            <a:ext cx="443136" cy="444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6E8411A-FD96-40CB-8BFB-EC35C4922F09}"/>
              </a:ext>
            </a:extLst>
          </p:cNvPr>
          <p:cNvSpPr txBox="1"/>
          <p:nvPr/>
        </p:nvSpPr>
        <p:spPr>
          <a:xfrm>
            <a:off x="880954" y="5574434"/>
            <a:ext cx="15430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#ASPIH2023</a:t>
            </a:r>
          </a:p>
          <a:p>
            <a:r>
              <a:rPr lang="en-GB" dirty="0"/>
              <a:t>@</a:t>
            </a:r>
            <a:r>
              <a:rPr lang="en-GB" dirty="0" err="1"/>
              <a:t>ASPiHUK</a:t>
            </a:r>
            <a:endParaRPr lang="en-GB" dirty="0"/>
          </a:p>
          <a:p>
            <a:r>
              <a:rPr lang="en-US" dirty="0"/>
              <a:t>@</a:t>
            </a:r>
            <a:r>
              <a:rPr lang="en-US" dirty="0" err="1"/>
              <a:t>g_Alinier</a:t>
            </a:r>
            <a:endParaRPr lang="en-US" dirty="0"/>
          </a:p>
          <a:p>
            <a:r>
              <a:rPr lang="en-US" dirty="0"/>
              <a:t>@</a:t>
            </a:r>
            <a:r>
              <a:rPr lang="en-US" dirty="0" err="1"/>
              <a:t>andibuttri</a:t>
            </a:r>
            <a:endParaRPr lang="en-GB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A9E9091-B207-4FC5-9C3D-B556FA989D6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231013" y="6082432"/>
            <a:ext cx="649941" cy="64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472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6739C-D596-4A8D-A0F4-E29C2BCBA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0409" y="6357764"/>
            <a:ext cx="5950424" cy="500236"/>
          </a:xfrm>
        </p:spPr>
        <p:txBody>
          <a:bodyPr>
            <a:normAutofit fontScale="92500"/>
          </a:bodyPr>
          <a:lstStyle/>
          <a:p>
            <a:r>
              <a:rPr lang="en-US" dirty="0"/>
              <a:t>For abstract guidelines and submission: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E515B6-F17D-4DB2-97E2-3590ECB80B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7079" y="166479"/>
            <a:ext cx="3743140" cy="1591678"/>
          </a:xfrm>
          <a:prstGeom prst="rect">
            <a:avLst/>
          </a:prstGeom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F7222AF4-80E0-4219-A090-1AA1DA08A33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95" y="6194226"/>
            <a:ext cx="443136" cy="444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186B8EB-6C6C-457E-AC9C-0209F665C005}"/>
              </a:ext>
            </a:extLst>
          </p:cNvPr>
          <p:cNvSpPr txBox="1"/>
          <p:nvPr/>
        </p:nvSpPr>
        <p:spPr>
          <a:xfrm>
            <a:off x="896686" y="6126640"/>
            <a:ext cx="2280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@</a:t>
            </a:r>
            <a:r>
              <a:rPr lang="en-GB" dirty="0" err="1"/>
              <a:t>ASPiHUK</a:t>
            </a:r>
            <a:endParaRPr lang="en-GB" dirty="0"/>
          </a:p>
          <a:p>
            <a:r>
              <a:rPr lang="en-GB" dirty="0"/>
              <a:t>#ASPIH2023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B46FB07-D681-45D8-A779-254FE44B245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2172096" y="6091394"/>
            <a:ext cx="649941" cy="64994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AB71263-3E04-4369-8B8D-253E16024E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17878" y="5287071"/>
            <a:ext cx="1543050" cy="14859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7301E41-21F8-469A-8CC9-D431C3C4B5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020" y="1593669"/>
            <a:ext cx="9563858" cy="4311478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788F96CA-A8AA-4D72-9F2C-EC238C210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443651" cy="1325563"/>
          </a:xfrm>
        </p:spPr>
        <p:txBody>
          <a:bodyPr/>
          <a:lstStyle/>
          <a:p>
            <a:r>
              <a:rPr lang="en-US" dirty="0"/>
              <a:t>Submission types</a:t>
            </a:r>
          </a:p>
        </p:txBody>
      </p:sp>
    </p:spTree>
    <p:extLst>
      <p:ext uri="{BB962C8B-B14F-4D97-AF65-F5344CB8AC3E}">
        <p14:creationId xmlns:p14="http://schemas.microsoft.com/office/powerpoint/2010/main" val="2362173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723</Words>
  <Application>Microsoft Office PowerPoint</Application>
  <PresentationFormat>Widescreen</PresentationFormat>
  <Paragraphs>150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How to write a good abstract?</vt:lpstr>
      <vt:lpstr>PowerPoint Presentation</vt:lpstr>
      <vt:lpstr>Why do we write an abstract?</vt:lpstr>
      <vt:lpstr>What is a good abstract?</vt:lpstr>
      <vt:lpstr>Why should you comply to the “guidelines”?</vt:lpstr>
      <vt:lpstr>Key recommendations</vt:lpstr>
      <vt:lpstr>PowerPoint Presentation</vt:lpstr>
      <vt:lpstr>Submission topics</vt:lpstr>
      <vt:lpstr>Submission types</vt:lpstr>
      <vt:lpstr>For workshops</vt:lpstr>
      <vt:lpstr>For poster &amp; oral presentations</vt:lpstr>
      <vt:lpstr>The ASPiH Abstract Guidelines</vt:lpstr>
      <vt:lpstr>The ASPiH Abstract Guidelines</vt:lpstr>
      <vt:lpstr>Are you ready?</vt:lpstr>
      <vt:lpstr>Bibliography/Resources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Guillaume Henri Jean Alinier</dc:creator>
  <cp:lastModifiedBy>Guillaume Henri Jean Alinier</cp:lastModifiedBy>
  <cp:revision>15</cp:revision>
  <dcterms:created xsi:type="dcterms:W3CDTF">2023-04-14T08:04:31Z</dcterms:created>
  <dcterms:modified xsi:type="dcterms:W3CDTF">2023-04-14T11:04:14Z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73f5887-035d-4765-8d10-97aaac8deb4a_Enabled">
    <vt:lpwstr>true</vt:lpwstr>
  </property>
  <property fmtid="{D5CDD505-2E9C-101B-9397-08002B2CF9AE}" pid="3" name="MSIP_Label_573f5887-035d-4765-8d10-97aaac8deb4a_SetDate">
    <vt:lpwstr>2023-04-14T08:04:32Z</vt:lpwstr>
  </property>
  <property fmtid="{D5CDD505-2E9C-101B-9397-08002B2CF9AE}" pid="4" name="MSIP_Label_573f5887-035d-4765-8d10-97aaac8deb4a_Method">
    <vt:lpwstr>Standard</vt:lpwstr>
  </property>
  <property fmtid="{D5CDD505-2E9C-101B-9397-08002B2CF9AE}" pid="5" name="MSIP_Label_573f5887-035d-4765-8d10-97aaac8deb4a_Name">
    <vt:lpwstr>Public</vt:lpwstr>
  </property>
  <property fmtid="{D5CDD505-2E9C-101B-9397-08002B2CF9AE}" pid="6" name="MSIP_Label_573f5887-035d-4765-8d10-97aaac8deb4a_SiteId">
    <vt:lpwstr>f08ae827-76a0-4eda-8325-df208f3835ab</vt:lpwstr>
  </property>
  <property fmtid="{D5CDD505-2E9C-101B-9397-08002B2CF9AE}" pid="7" name="MSIP_Label_573f5887-035d-4765-8d10-97aaac8deb4a_ActionId">
    <vt:lpwstr>e0796872-d21a-4185-a6df-06fad4a8fd8f</vt:lpwstr>
  </property>
  <property fmtid="{D5CDD505-2E9C-101B-9397-08002B2CF9AE}" pid="8" name="MSIP_Label_573f5887-035d-4765-8d10-97aaac8deb4a_ContentBits">
    <vt:lpwstr>0</vt:lpwstr>
  </property>
</Properties>
</file>